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2" r:id="rId2"/>
    <p:sldId id="273" r:id="rId3"/>
    <p:sldId id="299" r:id="rId4"/>
    <p:sldId id="262" r:id="rId5"/>
    <p:sldId id="264" r:id="rId6"/>
    <p:sldId id="294" r:id="rId7"/>
    <p:sldId id="292" r:id="rId8"/>
    <p:sldId id="293" r:id="rId9"/>
    <p:sldId id="291" r:id="rId10"/>
    <p:sldId id="306" r:id="rId11"/>
    <p:sldId id="278" r:id="rId12"/>
    <p:sldId id="267" r:id="rId13"/>
    <p:sldId id="268" r:id="rId14"/>
    <p:sldId id="269" r:id="rId15"/>
    <p:sldId id="270" r:id="rId16"/>
    <p:sldId id="271" r:id="rId17"/>
    <p:sldId id="274" r:id="rId18"/>
    <p:sldId id="275" r:id="rId19"/>
    <p:sldId id="276" r:id="rId20"/>
    <p:sldId id="284" r:id="rId21"/>
    <p:sldId id="307" r:id="rId22"/>
    <p:sldId id="279" r:id="rId23"/>
    <p:sldId id="313" r:id="rId24"/>
    <p:sldId id="314" r:id="rId25"/>
    <p:sldId id="266" r:id="rId26"/>
    <p:sldId id="305" r:id="rId27"/>
    <p:sldId id="289" r:id="rId28"/>
    <p:sldId id="286" r:id="rId29"/>
    <p:sldId id="288" r:id="rId30"/>
    <p:sldId id="285" r:id="rId31"/>
    <p:sldId id="308" r:id="rId32"/>
    <p:sldId id="287" r:id="rId33"/>
    <p:sldId id="301" r:id="rId34"/>
    <p:sldId id="304" r:id="rId35"/>
    <p:sldId id="300"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C000"/>
    <a:srgbClr val="8FAADC"/>
    <a:srgbClr val="000000"/>
    <a:srgbClr val="548235"/>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0" autoAdjust="0"/>
    <p:restoredTop sz="84192" autoAdjust="0"/>
  </p:normalViewPr>
  <p:slideViewPr>
    <p:cSldViewPr snapToGrid="0">
      <p:cViewPr varScale="1">
        <p:scale>
          <a:sx n="138" d="100"/>
          <a:sy n="138" d="100"/>
        </p:scale>
        <p:origin x="2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72C2B-B4A9-40A2-BB44-615D2BED3093}"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E2AD-D2CE-4283-A5E5-2784C1937F7B}" type="slidenum">
              <a:rPr lang="en-US" smtClean="0"/>
              <a:t>‹#›</a:t>
            </a:fld>
            <a:endParaRPr lang="en-US"/>
          </a:p>
        </p:txBody>
      </p:sp>
    </p:spTree>
    <p:extLst>
      <p:ext uri="{BB962C8B-B14F-4D97-AF65-F5344CB8AC3E}">
        <p14:creationId xmlns:p14="http://schemas.microsoft.com/office/powerpoint/2010/main" val="400611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a:t>
            </a:fld>
            <a:endParaRPr lang="en-US"/>
          </a:p>
        </p:txBody>
      </p:sp>
    </p:spTree>
    <p:extLst>
      <p:ext uri="{BB962C8B-B14F-4D97-AF65-F5344CB8AC3E}">
        <p14:creationId xmlns:p14="http://schemas.microsoft.com/office/powerpoint/2010/main" val="2665767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201058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2956996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3350311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2997851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392397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234839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4131388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1697456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18</a:t>
            </a:fld>
            <a:endParaRPr lang="en-US"/>
          </a:p>
        </p:txBody>
      </p:sp>
    </p:spTree>
    <p:extLst>
      <p:ext uri="{BB962C8B-B14F-4D97-AF65-F5344CB8AC3E}">
        <p14:creationId xmlns:p14="http://schemas.microsoft.com/office/powerpoint/2010/main" val="333101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19</a:t>
            </a:fld>
            <a:endParaRPr lang="en-US"/>
          </a:p>
        </p:txBody>
      </p:sp>
    </p:spTree>
    <p:extLst>
      <p:ext uri="{BB962C8B-B14F-4D97-AF65-F5344CB8AC3E}">
        <p14:creationId xmlns:p14="http://schemas.microsoft.com/office/powerpoint/2010/main" val="396927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a:t>
            </a:fld>
            <a:endParaRPr lang="en-US"/>
          </a:p>
        </p:txBody>
      </p:sp>
    </p:spTree>
    <p:extLst>
      <p:ext uri="{BB962C8B-B14F-4D97-AF65-F5344CB8AC3E}">
        <p14:creationId xmlns:p14="http://schemas.microsoft.com/office/powerpoint/2010/main" val="3922511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20</a:t>
            </a:fld>
            <a:endParaRPr lang="en-US"/>
          </a:p>
        </p:txBody>
      </p:sp>
    </p:spTree>
    <p:extLst>
      <p:ext uri="{BB962C8B-B14F-4D97-AF65-F5344CB8AC3E}">
        <p14:creationId xmlns:p14="http://schemas.microsoft.com/office/powerpoint/2010/main" val="2738914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21</a:t>
            </a:fld>
            <a:endParaRPr lang="en-US"/>
          </a:p>
        </p:txBody>
      </p:sp>
    </p:spTree>
    <p:extLst>
      <p:ext uri="{BB962C8B-B14F-4D97-AF65-F5344CB8AC3E}">
        <p14:creationId xmlns:p14="http://schemas.microsoft.com/office/powerpoint/2010/main" val="3101287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22</a:t>
            </a:fld>
            <a:endParaRPr lang="en-US"/>
          </a:p>
        </p:txBody>
      </p:sp>
    </p:spTree>
    <p:extLst>
      <p:ext uri="{BB962C8B-B14F-4D97-AF65-F5344CB8AC3E}">
        <p14:creationId xmlns:p14="http://schemas.microsoft.com/office/powerpoint/2010/main" val="4216967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23</a:t>
            </a:fld>
            <a:endParaRPr lang="en-US"/>
          </a:p>
        </p:txBody>
      </p:sp>
    </p:spTree>
    <p:extLst>
      <p:ext uri="{BB962C8B-B14F-4D97-AF65-F5344CB8AC3E}">
        <p14:creationId xmlns:p14="http://schemas.microsoft.com/office/powerpoint/2010/main" val="805291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24</a:t>
            </a:fld>
            <a:endParaRPr lang="en-US"/>
          </a:p>
        </p:txBody>
      </p:sp>
    </p:spTree>
    <p:extLst>
      <p:ext uri="{BB962C8B-B14F-4D97-AF65-F5344CB8AC3E}">
        <p14:creationId xmlns:p14="http://schemas.microsoft.com/office/powerpoint/2010/main" val="196996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25</a:t>
            </a:fld>
            <a:endParaRPr lang="en-US"/>
          </a:p>
        </p:txBody>
      </p:sp>
    </p:spTree>
    <p:extLst>
      <p:ext uri="{BB962C8B-B14F-4D97-AF65-F5344CB8AC3E}">
        <p14:creationId xmlns:p14="http://schemas.microsoft.com/office/powerpoint/2010/main" val="619583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26</a:t>
            </a:fld>
            <a:endParaRPr lang="en-US"/>
          </a:p>
        </p:txBody>
      </p:sp>
    </p:spTree>
    <p:extLst>
      <p:ext uri="{BB962C8B-B14F-4D97-AF65-F5344CB8AC3E}">
        <p14:creationId xmlns:p14="http://schemas.microsoft.com/office/powerpoint/2010/main" val="131479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27</a:t>
            </a:fld>
            <a:endParaRPr lang="en-US"/>
          </a:p>
        </p:txBody>
      </p:sp>
    </p:spTree>
    <p:extLst>
      <p:ext uri="{BB962C8B-B14F-4D97-AF65-F5344CB8AC3E}">
        <p14:creationId xmlns:p14="http://schemas.microsoft.com/office/powerpoint/2010/main" val="2661011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28</a:t>
            </a:fld>
            <a:endParaRPr lang="en-US"/>
          </a:p>
        </p:txBody>
      </p:sp>
    </p:spTree>
    <p:extLst>
      <p:ext uri="{BB962C8B-B14F-4D97-AF65-F5344CB8AC3E}">
        <p14:creationId xmlns:p14="http://schemas.microsoft.com/office/powerpoint/2010/main" val="155263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29</a:t>
            </a:fld>
            <a:endParaRPr lang="en-US"/>
          </a:p>
        </p:txBody>
      </p:sp>
    </p:spTree>
    <p:extLst>
      <p:ext uri="{BB962C8B-B14F-4D97-AF65-F5344CB8AC3E}">
        <p14:creationId xmlns:p14="http://schemas.microsoft.com/office/powerpoint/2010/main" val="2671527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4085098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30</a:t>
            </a:fld>
            <a:endParaRPr lang="en-US"/>
          </a:p>
        </p:txBody>
      </p:sp>
    </p:spTree>
    <p:extLst>
      <p:ext uri="{BB962C8B-B14F-4D97-AF65-F5344CB8AC3E}">
        <p14:creationId xmlns:p14="http://schemas.microsoft.com/office/powerpoint/2010/main" val="688680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31</a:t>
            </a:fld>
            <a:endParaRPr lang="en-US"/>
          </a:p>
        </p:txBody>
      </p:sp>
    </p:spTree>
    <p:extLst>
      <p:ext uri="{BB962C8B-B14F-4D97-AF65-F5344CB8AC3E}">
        <p14:creationId xmlns:p14="http://schemas.microsoft.com/office/powerpoint/2010/main" val="228319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32</a:t>
            </a:fld>
            <a:endParaRPr lang="en-US"/>
          </a:p>
        </p:txBody>
      </p:sp>
    </p:spTree>
    <p:extLst>
      <p:ext uri="{BB962C8B-B14F-4D97-AF65-F5344CB8AC3E}">
        <p14:creationId xmlns:p14="http://schemas.microsoft.com/office/powerpoint/2010/main" val="3383119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33</a:t>
            </a:fld>
            <a:endParaRPr lang="en-US"/>
          </a:p>
        </p:txBody>
      </p:sp>
    </p:spTree>
    <p:extLst>
      <p:ext uri="{BB962C8B-B14F-4D97-AF65-F5344CB8AC3E}">
        <p14:creationId xmlns:p14="http://schemas.microsoft.com/office/powerpoint/2010/main" val="276990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34</a:t>
            </a:fld>
            <a:endParaRPr lang="en-US"/>
          </a:p>
        </p:txBody>
      </p:sp>
    </p:spTree>
    <p:extLst>
      <p:ext uri="{BB962C8B-B14F-4D97-AF65-F5344CB8AC3E}">
        <p14:creationId xmlns:p14="http://schemas.microsoft.com/office/powerpoint/2010/main" val="2242561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35</a:t>
            </a:fld>
            <a:endParaRPr lang="en-US"/>
          </a:p>
        </p:txBody>
      </p:sp>
    </p:spTree>
    <p:extLst>
      <p:ext uri="{BB962C8B-B14F-4D97-AF65-F5344CB8AC3E}">
        <p14:creationId xmlns:p14="http://schemas.microsoft.com/office/powerpoint/2010/main" val="2813908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36</a:t>
            </a:fld>
            <a:endParaRPr lang="en-US"/>
          </a:p>
        </p:txBody>
      </p:sp>
    </p:spTree>
    <p:extLst>
      <p:ext uri="{BB962C8B-B14F-4D97-AF65-F5344CB8AC3E}">
        <p14:creationId xmlns:p14="http://schemas.microsoft.com/office/powerpoint/2010/main" val="3611099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our solution is the identification of a user's purchase viewpoint from his/her session. Purchase Viewpoint is a user’s view when she passes a judgement on how the object looks in the</a:t>
            </a:r>
            <a:r>
              <a:rPr lang="en-US" baseline="0" dirty="0"/>
              <a:t> background. </a:t>
            </a:r>
            <a:r>
              <a:rPr lang="en-US" dirty="0"/>
              <a:t>We have assumed that the user's view when he/she click on the view product info button is a purchase viewpoint.</a:t>
            </a:r>
          </a:p>
        </p:txBody>
      </p:sp>
      <p:sp>
        <p:nvSpPr>
          <p:cNvPr id="4" name="Slide Number Placeholder 3"/>
          <p:cNvSpPr>
            <a:spLocks noGrp="1"/>
          </p:cNvSpPr>
          <p:nvPr>
            <p:ph type="sldNum" sz="quarter" idx="10"/>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94668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We then built a survival analysis model that gives the probability distribution of </a:t>
            </a:r>
            <a:r>
              <a:rPr lang="en-US" dirty="0" err="1">
                <a:latin typeface="Calibri"/>
              </a:rPr>
              <a:t>Tp</a:t>
            </a:r>
            <a:r>
              <a:rPr lang="en-US" dirty="0">
                <a:latin typeface="Calibri"/>
              </a:rPr>
              <a:t>, the time taken by the user to click on the view product info button from the start of his/her AR session given Z, a vector of covariates such as the total duration of the AR session, the number of times the object's orientation was changed, the time between consecutive changes in orientation, etc. We observed that </a:t>
            </a:r>
            <a:r>
              <a:rPr lang="en-US" dirty="0" err="1">
                <a:latin typeface="Calibri"/>
              </a:rPr>
              <a:t>Tp</a:t>
            </a:r>
            <a:r>
              <a:rPr lang="en-US" dirty="0">
                <a:latin typeface="Calibri"/>
              </a:rPr>
              <a:t> given the set of covariates follows a positively skewed distribution which we modeled using a generalized gamma distribution, which has three parameters, namely shape, scale and k. </a:t>
            </a:r>
          </a:p>
        </p:txBody>
      </p:sp>
      <p:sp>
        <p:nvSpPr>
          <p:cNvPr id="4" name="Slide Number Placeholder 3"/>
          <p:cNvSpPr>
            <a:spLocks noGrp="1"/>
          </p:cNvSpPr>
          <p:nvPr>
            <p:ph type="sldNum" sz="quarter" idx="10"/>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211282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In the second approach, we assumed that each of the parameters, shape, scale and k followed a particular functional form of Z, a vector of covariates. We have tried a few functional forms and estimated the parameters in those forms using ML estimation. Again, for a given set of parameters, the mode is returned as a purchase viewpoint.</a:t>
            </a:r>
          </a:p>
        </p:txBody>
      </p:sp>
      <p:sp>
        <p:nvSpPr>
          <p:cNvPr id="4" name="Slide Number Placeholder 3"/>
          <p:cNvSpPr>
            <a:spLocks noGrp="1"/>
          </p:cNvSpPr>
          <p:nvPr>
            <p:ph type="sldNum" sz="quarter" idx="10"/>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794799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These are the accuracies of our second approach for various covariates for a 1 second window. We have</a:t>
            </a:r>
            <a:r>
              <a:rPr lang="en-US" baseline="0" dirty="0">
                <a:latin typeface="+mn-lt"/>
              </a:rPr>
              <a:t> just tried fitting a linear model or an exponential model so far. The linear model gave a better accuracy. For no covariates, we got an accuracy of </a:t>
            </a:r>
            <a:r>
              <a:rPr lang="en-US" dirty="0"/>
              <a:t>4.74%. </a:t>
            </a:r>
            <a:r>
              <a:rPr lang="en-US" baseline="0" dirty="0">
                <a:latin typeface="+mn-lt"/>
              </a:rPr>
              <a:t>For total duration and no. of covariates as variables, we got an accuracy of 10.92%. </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685511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The first approach we followed came from the intuition that the shape, scale and k parameters depend on the covariates but do not follow a particular functional form like, for instance, an exponential relationship. Here, we grouped data points based on their covariates and calculated the parameters for each group separately using  a maximum likelihood estimation. We then returned the mode for each group as the estimated value of </a:t>
            </a:r>
            <a:r>
              <a:rPr lang="en-US" dirty="0" err="1">
                <a:latin typeface="Calibri"/>
              </a:rPr>
              <a:t>Tp</a:t>
            </a:r>
            <a:r>
              <a:rPr lang="en-US" dirty="0">
                <a:latin typeface="Calibri"/>
              </a:rPr>
              <a:t> for that group.</a:t>
            </a:r>
          </a:p>
        </p:txBody>
      </p:sp>
      <p:sp>
        <p:nvSpPr>
          <p:cNvPr id="4" name="Slide Number Placeholder 3"/>
          <p:cNvSpPr>
            <a:spLocks noGrp="1"/>
          </p:cNvSpPr>
          <p:nvPr>
            <p:ph type="sldNum" sz="quarter" idx="10"/>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254705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These are the accuracies of our first approach for various covariates for a 1 second window. A</a:t>
            </a:r>
            <a:r>
              <a:rPr lang="en-US" baseline="0" dirty="0">
                <a:latin typeface="Calibri"/>
              </a:rPr>
              <a:t> 1 second window is chosen from the user’s session which could practically be in the range of 4-1300 seconds. </a:t>
            </a:r>
            <a:r>
              <a:rPr lang="en-US" dirty="0">
                <a:latin typeface="Calibri"/>
              </a:rPr>
              <a:t>When no covariates were taken,</a:t>
            </a:r>
            <a:r>
              <a:rPr lang="en-US" baseline="0" dirty="0">
                <a:latin typeface="Calibri"/>
              </a:rPr>
              <a:t> we got 4.72%. When T1 and T2 were taken we got 13.7%.  T1 is the time at which the first change in the object’s orientation was done from the start of the AR session. T2 is the time interval between the 1</a:t>
            </a:r>
            <a:r>
              <a:rPr lang="en-US" baseline="30000" dirty="0">
                <a:latin typeface="Calibri"/>
              </a:rPr>
              <a:t>st</a:t>
            </a:r>
            <a:r>
              <a:rPr lang="en-US" baseline="0" dirty="0">
                <a:latin typeface="Calibri"/>
              </a:rPr>
              <a:t> and 2</a:t>
            </a:r>
            <a:r>
              <a:rPr lang="en-US" baseline="30000" dirty="0">
                <a:latin typeface="Calibri"/>
              </a:rPr>
              <a:t>nd</a:t>
            </a:r>
            <a:r>
              <a:rPr lang="en-US" baseline="0" dirty="0">
                <a:latin typeface="Calibri"/>
              </a:rPr>
              <a:t> changes in orientation.</a:t>
            </a:r>
            <a:endParaRPr lang="en-US" dirty="0">
              <a:latin typeface="Calibri"/>
            </a:endParaRPr>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3615753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720A1A-9E49-4E4A-867D-DA1D12C47672}" type="datetimeFigureOut">
              <a:rPr lang="en-US" smtClean="0"/>
              <a:t>11/28/18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91417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720A1A-9E49-4E4A-867D-DA1D12C47672}" type="datetimeFigureOut">
              <a:rPr lang="en-US" smtClean="0"/>
              <a:t>11/28/18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323199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720A1A-9E49-4E4A-867D-DA1D12C47672}" type="datetimeFigureOut">
              <a:rPr lang="en-US" smtClean="0"/>
              <a:t>11/28/18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1147859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spTree>
      <p:nvGrpSpPr>
        <p:cNvPr id="1" name=""/>
        <p:cNvGrpSpPr/>
        <p:nvPr/>
      </p:nvGrpSpPr>
      <p:grpSpPr>
        <a:xfrm>
          <a:off x="0" y="0"/>
          <a:ext cx="0" cy="0"/>
          <a:chOff x="0" y="0"/>
          <a:chExt cx="0" cy="0"/>
        </a:xfrm>
      </p:grpSpPr>
      <p:pic>
        <p:nvPicPr>
          <p:cNvPr id="8" name="Picture 7"/>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27" y="1046"/>
            <a:ext cx="12192127" cy="6856954"/>
          </a:xfrm>
          <a:prstGeom prst="rect">
            <a:avLst/>
          </a:prstGeom>
        </p:spPr>
      </p:pic>
      <p:sp>
        <p:nvSpPr>
          <p:cNvPr id="17" name="Rectangle 16"/>
          <p:cNvSpPr/>
          <p:nvPr userDrawn="1"/>
        </p:nvSpPr>
        <p:spPr>
          <a:xfrm>
            <a:off x="1" y="1303020"/>
            <a:ext cx="12192000" cy="116586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49" y="-2359"/>
            <a:ext cx="418018" cy="685750"/>
          </a:xfrm>
          <a:prstGeom prst="rect">
            <a:avLst/>
          </a:prstGeom>
        </p:spPr>
      </p:pic>
      <p:sp>
        <p:nvSpPr>
          <p:cNvPr id="12" name="Title 1"/>
          <p:cNvSpPr>
            <a:spLocks noGrp="1"/>
          </p:cNvSpPr>
          <p:nvPr>
            <p:ph type="ctrTitle"/>
          </p:nvPr>
        </p:nvSpPr>
        <p:spPr>
          <a:xfrm>
            <a:off x="641349" y="1405499"/>
            <a:ext cx="10921064" cy="609398"/>
          </a:xfrm>
        </p:spPr>
        <p:txBody>
          <a:bodyPr wrap="square" lIns="0" tIns="0" rIns="0" bIns="0">
            <a:spAutoFit/>
          </a:bodyPr>
          <a:lstStyle>
            <a:lvl1pPr>
              <a:defRPr>
                <a:solidFill>
                  <a:schemeClr val="tx1"/>
                </a:solidFill>
                <a:latin typeface="Adobe Clean Light" pitchFamily="34" charset="0"/>
              </a:defRPr>
            </a:lvl1pPr>
          </a:lstStyle>
          <a:p>
            <a:r>
              <a:rPr lang="en-US" dirty="0"/>
              <a:t>Click to edit Master title style</a:t>
            </a:r>
          </a:p>
        </p:txBody>
      </p:sp>
      <p:sp>
        <p:nvSpPr>
          <p:cNvPr id="13" name="Subtitle 2"/>
          <p:cNvSpPr>
            <a:spLocks noGrp="1"/>
          </p:cNvSpPr>
          <p:nvPr>
            <p:ph type="subTitle" idx="1"/>
          </p:nvPr>
        </p:nvSpPr>
        <p:spPr>
          <a:xfrm>
            <a:off x="641349" y="1990492"/>
            <a:ext cx="10921064" cy="290849"/>
          </a:xfrm>
        </p:spPr>
        <p:txBody>
          <a:bodyPr wrap="square" lIns="0" tIns="0" rIns="0" bIns="0">
            <a:spAutoFit/>
          </a:bodyPr>
          <a:lstStyle>
            <a:lvl1pPr marL="0" indent="0" algn="l">
              <a:buNone/>
              <a:defRPr sz="2100">
                <a:solidFill>
                  <a:schemeClr val="tx1">
                    <a:lumMod val="65000"/>
                    <a:lumOff val="3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28995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720A1A-9E49-4E4A-867D-DA1D12C47672}" type="datetimeFigureOut">
              <a:rPr lang="en-US" smtClean="0"/>
              <a:t>11/28/18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58589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720A1A-9E49-4E4A-867D-DA1D12C47672}" type="datetimeFigureOut">
              <a:rPr lang="en-US" smtClean="0"/>
              <a:t>11/28/18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104429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720A1A-9E49-4E4A-867D-DA1D12C47672}" type="datetimeFigureOut">
              <a:rPr lang="en-US" smtClean="0"/>
              <a:t>11/28/18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101969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720A1A-9E49-4E4A-867D-DA1D12C47672}" type="datetimeFigureOut">
              <a:rPr lang="en-US" smtClean="0"/>
              <a:t>11/28/18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299534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720A1A-9E49-4E4A-867D-DA1D12C47672}" type="datetimeFigureOut">
              <a:rPr lang="en-US" smtClean="0"/>
              <a:t>11/28/18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1844784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20A1A-9E49-4E4A-867D-DA1D12C47672}" type="datetimeFigureOut">
              <a:rPr lang="en-US" smtClean="0"/>
              <a:t>11/28/18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3683755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720A1A-9E49-4E4A-867D-DA1D12C47672}" type="datetimeFigureOut">
              <a:rPr lang="en-US" smtClean="0"/>
              <a:t>11/28/18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4100582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720A1A-9E49-4E4A-867D-DA1D12C47672}" type="datetimeFigureOut">
              <a:rPr lang="en-US" smtClean="0"/>
              <a:t>11/28/18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AE8B0-9537-4207-AA11-915F81A25C5F}" type="slidenum">
              <a:rPr lang="en-US" smtClean="0"/>
              <a:t>‹#›</a:t>
            </a:fld>
            <a:endParaRPr lang="en-US"/>
          </a:p>
        </p:txBody>
      </p:sp>
    </p:spTree>
    <p:extLst>
      <p:ext uri="{BB962C8B-B14F-4D97-AF65-F5344CB8AC3E}">
        <p14:creationId xmlns:p14="http://schemas.microsoft.com/office/powerpoint/2010/main" val="112316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20A1A-9E49-4E4A-867D-DA1D12C47672}" type="datetimeFigureOut">
              <a:rPr lang="en-US" smtClean="0"/>
              <a:t>11/28/18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AE8B0-9537-4207-AA11-915F81A25C5F}" type="slidenum">
              <a:rPr lang="en-US" smtClean="0"/>
              <a:t>‹#›</a:t>
            </a:fld>
            <a:endParaRPr lang="en-US"/>
          </a:p>
        </p:txBody>
      </p:sp>
    </p:spTree>
    <p:extLst>
      <p:ext uri="{BB962C8B-B14F-4D97-AF65-F5344CB8AC3E}">
        <p14:creationId xmlns:p14="http://schemas.microsoft.com/office/powerpoint/2010/main" val="450752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00.png"/><Relationship Id="rId4" Type="http://schemas.openxmlformats.org/officeDocument/2006/relationships/image" Target="../media/image5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emf"/><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9.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0644" y="1189979"/>
            <a:ext cx="4447310" cy="1329595"/>
          </a:xfrm>
        </p:spPr>
        <p:txBody>
          <a:bodyPr/>
          <a:lstStyle/>
          <a:p>
            <a:pPr algn="ctr"/>
            <a:r>
              <a:rPr lang="en-US" sz="9600" b="1" dirty="0">
                <a:latin typeface="Eras Bold ITC" panose="020B0907030504020204" pitchFamily="34" charset="0"/>
              </a:rPr>
              <a:t>archer</a:t>
            </a:r>
          </a:p>
        </p:txBody>
      </p:sp>
      <p:sp>
        <p:nvSpPr>
          <p:cNvPr id="3" name="TextBox 2"/>
          <p:cNvSpPr txBox="1"/>
          <p:nvPr/>
        </p:nvSpPr>
        <p:spPr>
          <a:xfrm>
            <a:off x="507856" y="4246419"/>
            <a:ext cx="6548726" cy="461665"/>
          </a:xfrm>
          <a:prstGeom prst="rect">
            <a:avLst/>
          </a:prstGeom>
        </p:spPr>
        <p:txBody>
          <a:bodyPr wrap="square" rtlCol="0">
            <a:spAutoFit/>
          </a:bodyPr>
          <a:lstStyle/>
          <a:p>
            <a:r>
              <a:rPr lang="en-US" sz="2400" dirty="0">
                <a:solidFill>
                  <a:srgbClr val="FFFFFF"/>
                </a:solidFill>
                <a:latin typeface="Bell MT" panose="02020503060305020303" pitchFamily="18" charset="0"/>
              </a:rPr>
              <a:t>Kumar Ayush | Senior Member of Technical Staff</a:t>
            </a:r>
          </a:p>
        </p:txBody>
      </p:sp>
      <p:sp>
        <p:nvSpPr>
          <p:cNvPr id="4" name="Title 4"/>
          <p:cNvSpPr txBox="1">
            <a:spLocks/>
          </p:cNvSpPr>
          <p:nvPr/>
        </p:nvSpPr>
        <p:spPr>
          <a:xfrm>
            <a:off x="55418" y="2752182"/>
            <a:ext cx="12136582" cy="42306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Adobe Clean Light" pitchFamily="34" charset="0"/>
                <a:ea typeface="+mj-ea"/>
                <a:cs typeface="+mj-cs"/>
              </a:defRPr>
            </a:lvl1pPr>
          </a:lstStyle>
          <a:p>
            <a:pPr algn="ctr"/>
            <a:r>
              <a:rPr lang="en-US" sz="3000" dirty="0">
                <a:solidFill>
                  <a:schemeClr val="bg1"/>
                </a:solidFill>
                <a:latin typeface="Bell MT" panose="02020503060305020303" pitchFamily="18" charset="0"/>
              </a:rPr>
              <a:t>Context Aware Personalized Recommendations in Virtual Commerce</a:t>
            </a:r>
          </a:p>
        </p:txBody>
      </p:sp>
    </p:spTree>
    <p:extLst>
      <p:ext uri="{BB962C8B-B14F-4D97-AF65-F5344CB8AC3E}">
        <p14:creationId xmlns:p14="http://schemas.microsoft.com/office/powerpoint/2010/main" val="382976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nvSpPr>
        <p:spPr>
          <a:xfrm>
            <a:off x="8680806" y="63101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10</a:t>
            </a:fld>
            <a:endParaRPr lang="en-US" dirty="0"/>
          </a:p>
        </p:txBody>
      </p:sp>
      <p:sp>
        <p:nvSpPr>
          <p:cNvPr id="12" name="Title 1"/>
          <p:cNvSpPr txBox="1">
            <a:spLocks/>
          </p:cNvSpPr>
          <p:nvPr/>
        </p:nvSpPr>
        <p:spPr>
          <a:xfrm>
            <a:off x="297247" y="351769"/>
            <a:ext cx="11579384" cy="593725"/>
          </a:xfrm>
          <a:prstGeom prst="rect">
            <a:avLst/>
          </a:prstGeom>
        </p:spPr>
        <p:txBody>
          <a:bodyPr vert="horz" lIns="108829" tIns="54414" rIns="108829" bIns="5441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Solution Approach</a:t>
            </a:r>
          </a:p>
        </p:txBody>
      </p:sp>
      <p:sp>
        <p:nvSpPr>
          <p:cNvPr id="14" name="TextBox 6"/>
          <p:cNvSpPr txBox="1"/>
          <p:nvPr/>
        </p:nvSpPr>
        <p:spPr>
          <a:xfrm>
            <a:off x="198539" y="1351778"/>
            <a:ext cx="11794921"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latin typeface="Adobe Clean Light" panose="020B0303020404020204" pitchFamily="34" charset="0"/>
              </a:rPr>
              <a:t>Creating a catalogue with relevant</a:t>
            </a:r>
            <a:r>
              <a:rPr lang="en-US" sz="2800" dirty="0">
                <a:solidFill>
                  <a:srgbClr val="FF0000"/>
                </a:solidFill>
                <a:latin typeface="Adobe Clean Light" panose="020B0303020404020204" pitchFamily="34" charset="0"/>
              </a:rPr>
              <a:t> product recommendations embedded</a:t>
            </a:r>
            <a:r>
              <a:rPr lang="en-US" sz="2800" dirty="0">
                <a:latin typeface="Adobe Clean Light" panose="020B0303020404020204" pitchFamily="34" charset="0"/>
              </a:rPr>
              <a:t> in the user’s viewpoint.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546" y="2504351"/>
            <a:ext cx="4972260" cy="3156220"/>
          </a:xfrm>
          <a:prstGeom prst="rect">
            <a:avLst/>
          </a:prstGeom>
        </p:spPr>
      </p:pic>
      <p:sp>
        <p:nvSpPr>
          <p:cNvPr id="16" name="TextBox 4"/>
          <p:cNvSpPr txBox="1"/>
          <p:nvPr/>
        </p:nvSpPr>
        <p:spPr>
          <a:xfrm>
            <a:off x="9140230" y="3363580"/>
            <a:ext cx="2223432"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u="sng" dirty="0">
                <a:latin typeface="Adobe Clean Light" panose="020B0303020404020204" pitchFamily="34" charset="0"/>
              </a:rPr>
              <a:t>Output</a:t>
            </a:r>
            <a:r>
              <a:rPr lang="en-US" sz="2000" dirty="0">
                <a:latin typeface="Adobe Clean Light" panose="020B0303020404020204" pitchFamily="34" charset="0"/>
              </a:rPr>
              <a:t>: </a:t>
            </a:r>
            <a:br>
              <a:rPr lang="en-US" sz="2000" dirty="0">
                <a:latin typeface="Adobe Clean Light" panose="020B0303020404020204" pitchFamily="34" charset="0"/>
              </a:rPr>
            </a:br>
            <a:r>
              <a:rPr lang="en-US" sz="2000" dirty="0">
                <a:latin typeface="Adobe Clean Light" panose="020B0303020404020204" pitchFamily="34" charset="0"/>
              </a:rPr>
              <a:t>Four Images with Embedded Recommendations</a:t>
            </a:r>
            <a:endParaRPr lang="en-US" sz="2000" u="sng" dirty="0">
              <a:latin typeface="Adobe Clean Light" panose="020B0303020404020204" pitchFamily="34" charset="0"/>
            </a:endParaRPr>
          </a:p>
          <a:p>
            <a:endParaRPr lang="en-US" dirty="0"/>
          </a:p>
        </p:txBody>
      </p:sp>
      <p:sp>
        <p:nvSpPr>
          <p:cNvPr id="17" name="TextBox 7"/>
          <p:cNvSpPr txBox="1"/>
          <p:nvPr/>
        </p:nvSpPr>
        <p:spPr>
          <a:xfrm>
            <a:off x="890204" y="3149033"/>
            <a:ext cx="2467171"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u="sng" dirty="0">
                <a:latin typeface="Adobe Clean Light" panose="020B0303020404020204" pitchFamily="34" charset="0"/>
              </a:rPr>
              <a:t>Input</a:t>
            </a:r>
            <a:r>
              <a:rPr lang="en-US" sz="2000" dirty="0">
                <a:latin typeface="Adobe Clean Light" panose="020B0303020404020204" pitchFamily="34" charset="0"/>
              </a:rPr>
              <a:t>: </a:t>
            </a:r>
          </a:p>
          <a:p>
            <a:pPr marL="342900" indent="-342900">
              <a:buFont typeface="Arial" panose="020B0604020202020204" pitchFamily="34" charset="0"/>
              <a:buChar char="•"/>
            </a:pPr>
            <a:r>
              <a:rPr lang="en-US" sz="2000" dirty="0">
                <a:latin typeface="Adobe Clean Light" panose="020B0303020404020204" pitchFamily="34" charset="0"/>
              </a:rPr>
              <a:t>Viewpoint </a:t>
            </a:r>
          </a:p>
          <a:p>
            <a:r>
              <a:rPr lang="en-US" sz="2000" dirty="0">
                <a:latin typeface="Adobe Clean Light" panose="020B0303020404020204" pitchFamily="34" charset="0"/>
              </a:rPr>
              <a:t>      (Camera Capture)</a:t>
            </a:r>
          </a:p>
          <a:p>
            <a:pPr marL="342900" indent="-342900">
              <a:buFont typeface="Arial" panose="020B0604020202020204" pitchFamily="34" charset="0"/>
              <a:buChar char="•"/>
            </a:pPr>
            <a:r>
              <a:rPr lang="en-US" sz="2000" dirty="0">
                <a:latin typeface="Adobe Clean Light" panose="020B0303020404020204" pitchFamily="34" charset="0"/>
              </a:rPr>
              <a:t>Local Orientation </a:t>
            </a:r>
          </a:p>
          <a:p>
            <a:r>
              <a:rPr lang="en-US" sz="2000" dirty="0">
                <a:latin typeface="Adobe Clean Light" panose="020B0303020404020204" pitchFamily="34" charset="0"/>
              </a:rPr>
              <a:t>      (App Data)</a:t>
            </a:r>
            <a:endParaRPr lang="en-US" sz="2000" dirty="0"/>
          </a:p>
        </p:txBody>
      </p:sp>
      <p:sp>
        <p:nvSpPr>
          <p:cNvPr id="18" name="Right Arrow 17"/>
          <p:cNvSpPr/>
          <p:nvPr/>
        </p:nvSpPr>
        <p:spPr>
          <a:xfrm>
            <a:off x="3474432" y="3503914"/>
            <a:ext cx="1215736" cy="460727"/>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ight Arrow 18"/>
          <p:cNvSpPr/>
          <p:nvPr/>
        </p:nvSpPr>
        <p:spPr>
          <a:xfrm>
            <a:off x="7752023" y="3533858"/>
            <a:ext cx="1215736" cy="460727"/>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19"/>
          <p:cNvPicPr>
            <a:picLocks noChangeAspect="1"/>
          </p:cNvPicPr>
          <p:nvPr/>
        </p:nvPicPr>
        <p:blipFill>
          <a:blip r:embed="rId4"/>
          <a:stretch>
            <a:fillRect/>
          </a:stretch>
        </p:blipFill>
        <p:spPr>
          <a:xfrm>
            <a:off x="-11575" y="0"/>
            <a:ext cx="12233275" cy="877232"/>
          </a:xfrm>
          <a:prstGeom prst="rect">
            <a:avLst/>
          </a:prstGeom>
        </p:spPr>
      </p:pic>
      <p:sp>
        <p:nvSpPr>
          <p:cNvPr id="21" name="Title 1"/>
          <p:cNvSpPr txBox="1">
            <a:spLocks/>
          </p:cNvSpPr>
          <p:nvPr/>
        </p:nvSpPr>
        <p:spPr>
          <a:xfrm>
            <a:off x="457379" y="118056"/>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a:p>
            <a:r>
              <a:rPr lang="en-US" dirty="0">
                <a:solidFill>
                  <a:schemeClr val="bg1"/>
                </a:solidFill>
              </a:rPr>
              <a:t>Solution Approach – Part II</a:t>
            </a:r>
          </a:p>
          <a:p>
            <a:endParaRPr lang="en-US" dirty="0">
              <a:solidFill>
                <a:schemeClr val="bg1"/>
              </a:solidFill>
            </a:endParaRPr>
          </a:p>
        </p:txBody>
      </p:sp>
    </p:spTree>
    <p:extLst>
      <p:ext uri="{BB962C8B-B14F-4D97-AF65-F5344CB8AC3E}">
        <p14:creationId xmlns:p14="http://schemas.microsoft.com/office/powerpoint/2010/main" val="40286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2125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Embedding</a:t>
            </a:r>
            <a:endParaRPr lang="en-US"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47" y="2444435"/>
            <a:ext cx="4730937" cy="2661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6" y="974368"/>
            <a:ext cx="3253714" cy="1834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6026" y="2897982"/>
            <a:ext cx="3257939" cy="18372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4476" y="4832956"/>
            <a:ext cx="3300459" cy="1861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Left-Right Arrow 11"/>
          <p:cNvSpPr/>
          <p:nvPr/>
        </p:nvSpPr>
        <p:spPr>
          <a:xfrm rot="20403205">
            <a:off x="5447951" y="2467715"/>
            <a:ext cx="2449510" cy="396188"/>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a:off x="5447950" y="3671994"/>
            <a:ext cx="2449510" cy="396188"/>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rot="1489183">
            <a:off x="5448713" y="4912051"/>
            <a:ext cx="2476456" cy="396188"/>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p:cNvSpPr>
            <a:spLocks noGrp="1"/>
          </p:cNvSpPr>
          <p:nvPr>
            <p:ph type="sldNum" sz="quarter" idx="12"/>
          </p:nvPr>
        </p:nvSpPr>
        <p:spPr>
          <a:xfrm>
            <a:off x="10145785" y="6329097"/>
            <a:ext cx="2743200" cy="365125"/>
          </a:xfrm>
        </p:spPr>
        <p:txBody>
          <a:bodyPr/>
          <a:lstStyle/>
          <a:p>
            <a:pPr algn="ctr"/>
            <a:fld id="{90156F56-D5AE-4C6F-B826-C69D1BC521BB}" type="slidenum">
              <a:rPr lang="en-US" smtClean="0"/>
              <a:pPr algn="ctr"/>
              <a:t>11</a:t>
            </a:fld>
            <a:endParaRPr lang="en-US" dirty="0"/>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85" y="5354233"/>
            <a:ext cx="2335487" cy="1317077"/>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3966" y="5354233"/>
            <a:ext cx="2338110" cy="1318557"/>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123" y="5344701"/>
            <a:ext cx="2346720" cy="1323413"/>
          </a:xfrm>
          <a:prstGeom prst="rect">
            <a:avLst/>
          </a:prstGeom>
        </p:spPr>
      </p:pic>
    </p:spTree>
    <p:extLst>
      <p:ext uri="{BB962C8B-B14F-4D97-AF65-F5344CB8AC3E}">
        <p14:creationId xmlns:p14="http://schemas.microsoft.com/office/powerpoint/2010/main" val="77095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3164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ltLang="en-US" dirty="0">
                <a:solidFill>
                  <a:schemeClr val="bg1"/>
                </a:solidFill>
              </a:rPr>
              <a:t>Style similarity </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12</a:t>
            </a:fld>
            <a:endParaRPr lang="en-US" dirty="0"/>
          </a:p>
        </p:txBody>
      </p:sp>
      <p:sp>
        <p:nvSpPr>
          <p:cNvPr id="7" name="Title 1"/>
          <p:cNvSpPr>
            <a:spLocks noGrp="1"/>
          </p:cNvSpPr>
          <p:nvPr/>
        </p:nvSpPr>
        <p:spPr bwMode="auto">
          <a:xfrm>
            <a:off x="838200" y="946354"/>
            <a:ext cx="10515600" cy="47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2800" u="sng" dirty="0">
                <a:latin typeface="Adobe Clean Light" panose="020B0303020404020204" pitchFamily="34" charset="0"/>
              </a:rPr>
              <a:t>Algorithm for measuring style similarity</a:t>
            </a:r>
          </a:p>
        </p:txBody>
      </p:sp>
      <p:grpSp>
        <p:nvGrpSpPr>
          <p:cNvPr id="8" name="Group 7"/>
          <p:cNvGrpSpPr>
            <a:grpSpLocks/>
          </p:cNvGrpSpPr>
          <p:nvPr/>
        </p:nvGrpSpPr>
        <p:grpSpPr bwMode="auto">
          <a:xfrm>
            <a:off x="12365" y="2842306"/>
            <a:ext cx="2044700" cy="3181350"/>
            <a:chOff x="-73780" y="1442880"/>
            <a:chExt cx="2045517" cy="3181219"/>
          </a:xfrm>
        </p:grpSpPr>
        <p:pic>
          <p:nvPicPr>
            <p:cNvPr id="41"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0" y="144288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
            <p:cNvSpPr txBox="1">
              <a:spLocks noChangeArrowheads="1"/>
            </p:cNvSpPr>
            <p:nvPr/>
          </p:nvSpPr>
          <p:spPr bwMode="auto">
            <a:xfrm>
              <a:off x="41395" y="4162485"/>
              <a:ext cx="1817250" cy="46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11" name="Group 10"/>
          <p:cNvGrpSpPr>
            <a:grpSpLocks/>
          </p:cNvGrpSpPr>
          <p:nvPr/>
        </p:nvGrpSpPr>
        <p:grpSpPr bwMode="auto">
          <a:xfrm>
            <a:off x="2233278" y="2842306"/>
            <a:ext cx="2976562" cy="3181350"/>
            <a:chOff x="-18735" y="1168438"/>
            <a:chExt cx="2977140" cy="3181723"/>
          </a:xfrm>
        </p:grpSpPr>
        <p:pic>
          <p:nvPicPr>
            <p:cNvPr id="39"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5" y="1168438"/>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7"/>
            <p:cNvSpPr txBox="1">
              <a:spLocks noChangeArrowheads="1"/>
            </p:cNvSpPr>
            <p:nvPr/>
          </p:nvSpPr>
          <p:spPr bwMode="auto">
            <a:xfrm>
              <a:off x="208657" y="3888481"/>
              <a:ext cx="2621548"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12" name="Straight Connector 11"/>
          <p:cNvCxnSpPr>
            <a:cxnSpLocks noChangeShapeType="1"/>
          </p:cNvCxnSpPr>
          <p:nvPr/>
        </p:nvCxnSpPr>
        <p:spPr bwMode="auto">
          <a:xfrm>
            <a:off x="2236453" y="1492931"/>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a:off x="8799178" y="1405619"/>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14" name="Group 13"/>
          <p:cNvGrpSpPr>
            <a:grpSpLocks/>
          </p:cNvGrpSpPr>
          <p:nvPr/>
        </p:nvGrpSpPr>
        <p:grpSpPr bwMode="auto">
          <a:xfrm>
            <a:off x="8792832" y="2842306"/>
            <a:ext cx="3305175" cy="3181350"/>
            <a:chOff x="8720139" y="2743200"/>
            <a:chExt cx="3305099" cy="3181513"/>
          </a:xfrm>
        </p:grpSpPr>
        <p:grpSp>
          <p:nvGrpSpPr>
            <p:cNvPr id="35" name="Group 34"/>
            <p:cNvGrpSpPr>
              <a:grpSpLocks/>
            </p:cNvGrpSpPr>
            <p:nvPr/>
          </p:nvGrpSpPr>
          <p:grpSpPr bwMode="auto">
            <a:xfrm>
              <a:off x="8720139" y="2743200"/>
              <a:ext cx="3305099" cy="1051833"/>
              <a:chOff x="1" y="0"/>
              <a:chExt cx="3324949" cy="1051562"/>
            </a:xfrm>
          </p:grpSpPr>
          <p:pic>
            <p:nvPicPr>
              <p:cNvPr id="37"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4"/>
              <p:cNvSpPr txBox="1">
                <a:spLocks noChangeArrowheads="1"/>
              </p:cNvSpPr>
              <p:nvPr/>
            </p:nvSpPr>
            <p:spPr bwMode="auto">
              <a:xfrm>
                <a:off x="1"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4800" i="1" dirty="0"/>
                  <a:t>D(   ,   )</a:t>
                </a:r>
                <a:r>
                  <a:rPr lang="en-US" altLang="en-US" sz="4800" dirty="0"/>
                  <a:t>=0.29</a:t>
                </a:r>
              </a:p>
            </p:txBody>
          </p:sp>
        </p:grpSp>
        <p:sp>
          <p:nvSpPr>
            <p:cNvPr id="36" name="TextBox 27"/>
            <p:cNvSpPr txBox="1">
              <a:spLocks noChangeArrowheads="1"/>
            </p:cNvSpPr>
            <p:nvPr/>
          </p:nvSpPr>
          <p:spPr bwMode="auto">
            <a:xfrm>
              <a:off x="9414429" y="5463048"/>
              <a:ext cx="2194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sp>
        <p:nvSpPr>
          <p:cNvPr id="15" name="TextBox 1"/>
          <p:cNvSpPr txBox="1">
            <a:spLocks noChangeArrowheads="1"/>
          </p:cNvSpPr>
          <p:nvPr/>
        </p:nvSpPr>
        <p:spPr bwMode="auto">
          <a:xfrm>
            <a:off x="6483015" y="4745719"/>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16" name="TextBox 26"/>
          <p:cNvSpPr txBox="1">
            <a:spLocks noChangeArrowheads="1"/>
          </p:cNvSpPr>
          <p:nvPr/>
        </p:nvSpPr>
        <p:spPr bwMode="auto">
          <a:xfrm>
            <a:off x="5328903" y="4753656"/>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17" name="TextBox 27"/>
          <p:cNvSpPr txBox="1">
            <a:spLocks noChangeArrowheads="1"/>
          </p:cNvSpPr>
          <p:nvPr/>
        </p:nvSpPr>
        <p:spPr bwMode="auto">
          <a:xfrm>
            <a:off x="7530765" y="4747306"/>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18" name="Rectangle 17"/>
          <p:cNvSpPr>
            <a:spLocks noChangeArrowheads="1"/>
          </p:cNvSpPr>
          <p:nvPr/>
        </p:nvSpPr>
        <p:spPr bwMode="auto">
          <a:xfrm>
            <a:off x="6268703" y="48711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2400" b="1">
                <a:solidFill>
                  <a:srgbClr val="0070C0"/>
                </a:solidFill>
              </a:rPr>
              <a:t>×</a:t>
            </a:r>
          </a:p>
        </p:txBody>
      </p:sp>
      <p:sp>
        <p:nvSpPr>
          <p:cNvPr id="19" name="Rectangle 18"/>
          <p:cNvSpPr>
            <a:spLocks noChangeArrowheads="1"/>
          </p:cNvSpPr>
          <p:nvPr/>
        </p:nvSpPr>
        <p:spPr bwMode="auto">
          <a:xfrm>
            <a:off x="7411703" y="4866369"/>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2400" b="1">
                <a:solidFill>
                  <a:srgbClr val="FF0000"/>
                </a:solidFill>
              </a:rPr>
              <a:t>+</a:t>
            </a:r>
          </a:p>
        </p:txBody>
      </p:sp>
      <p:grpSp>
        <p:nvGrpSpPr>
          <p:cNvPr id="20" name="Group 19"/>
          <p:cNvGrpSpPr>
            <a:grpSpLocks/>
          </p:cNvGrpSpPr>
          <p:nvPr/>
        </p:nvGrpSpPr>
        <p:grpSpPr bwMode="auto">
          <a:xfrm>
            <a:off x="5357478" y="2659742"/>
            <a:ext cx="1036637" cy="1735136"/>
            <a:chOff x="5364163" y="2560638"/>
            <a:chExt cx="1037391" cy="1734652"/>
          </a:xfrm>
        </p:grpSpPr>
        <p:pic>
          <p:nvPicPr>
            <p:cNvPr id="33"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4163" y="2560638"/>
              <a:ext cx="1037391" cy="78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64163" y="3506709"/>
              <a:ext cx="1037391" cy="78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20"/>
          <p:cNvGrpSpPr>
            <a:grpSpLocks/>
          </p:cNvGrpSpPr>
          <p:nvPr/>
        </p:nvGrpSpPr>
        <p:grpSpPr bwMode="auto">
          <a:xfrm>
            <a:off x="6287753" y="2869292"/>
            <a:ext cx="708025" cy="1308099"/>
            <a:chOff x="6294316" y="2770284"/>
            <a:chExt cx="708848" cy="1307235"/>
          </a:xfrm>
        </p:grpSpPr>
        <p:sp>
          <p:nvSpPr>
            <p:cNvPr id="31" name="TextBox 13"/>
            <p:cNvSpPr txBox="1">
              <a:spLocks noChangeArrowheads="1"/>
            </p:cNvSpPr>
            <p:nvPr/>
          </p:nvSpPr>
          <p:spPr bwMode="auto">
            <a:xfrm>
              <a:off x="6294316" y="2770284"/>
              <a:ext cx="708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1800" b="1"/>
                <a:t>0.82×</a:t>
              </a:r>
            </a:p>
          </p:txBody>
        </p:sp>
        <p:sp>
          <p:nvSpPr>
            <p:cNvPr id="32" name="TextBox 15"/>
            <p:cNvSpPr txBox="1">
              <a:spLocks noChangeArrowheads="1"/>
            </p:cNvSpPr>
            <p:nvPr/>
          </p:nvSpPr>
          <p:spPr bwMode="auto">
            <a:xfrm>
              <a:off x="6294316" y="3708187"/>
              <a:ext cx="708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1800" b="1"/>
                <a:t>0.01×</a:t>
              </a:r>
            </a:p>
          </p:txBody>
        </p:sp>
      </p:grpSp>
      <p:grpSp>
        <p:nvGrpSpPr>
          <p:cNvPr id="22" name="Group 21"/>
          <p:cNvGrpSpPr>
            <a:grpSpLocks/>
          </p:cNvGrpSpPr>
          <p:nvPr/>
        </p:nvGrpSpPr>
        <p:grpSpPr bwMode="auto">
          <a:xfrm>
            <a:off x="7238670" y="3023281"/>
            <a:ext cx="1423989" cy="1373188"/>
            <a:chOff x="7245327" y="2924278"/>
            <a:chExt cx="1423550" cy="1372338"/>
          </a:xfrm>
        </p:grpSpPr>
        <p:pic>
          <p:nvPicPr>
            <p:cNvPr id="29"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5327" y="2924278"/>
              <a:ext cx="697472" cy="137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8"/>
            <p:cNvSpPr txBox="1">
              <a:spLocks noChangeArrowheads="1"/>
            </p:cNvSpPr>
            <p:nvPr/>
          </p:nvSpPr>
          <p:spPr bwMode="auto">
            <a:xfrm>
              <a:off x="7960017" y="3247692"/>
              <a:ext cx="708860" cy="36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1800" b="1"/>
                <a:t>+0.16</a:t>
              </a:r>
            </a:p>
          </p:txBody>
        </p:sp>
      </p:grpSp>
      <p:sp>
        <p:nvSpPr>
          <p:cNvPr id="23" name="Rectangle 22"/>
          <p:cNvSpPr>
            <a:spLocks noChangeArrowheads="1"/>
          </p:cNvSpPr>
          <p:nvPr/>
        </p:nvSpPr>
        <p:spPr bwMode="auto">
          <a:xfrm>
            <a:off x="6667165" y="3350306"/>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1800" b="1"/>
              <a:t>+</a:t>
            </a:r>
            <a:endParaRPr lang="en-US" altLang="en-US" sz="1800"/>
          </a:p>
        </p:txBody>
      </p:sp>
      <p:sp>
        <p:nvSpPr>
          <p:cNvPr id="24" name="TextBox 26"/>
          <p:cNvSpPr txBox="1">
            <a:spLocks noChangeArrowheads="1"/>
          </p:cNvSpPr>
          <p:nvPr/>
        </p:nvSpPr>
        <p:spPr bwMode="auto">
          <a:xfrm>
            <a:off x="5487653" y="5561694"/>
            <a:ext cx="290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cxnSp>
        <p:nvCxnSpPr>
          <p:cNvPr id="25" name="Straight Connector 24"/>
          <p:cNvCxnSpPr>
            <a:cxnSpLocks noChangeShapeType="1"/>
          </p:cNvCxnSpPr>
          <p:nvPr/>
        </p:nvCxnSpPr>
        <p:spPr bwMode="auto">
          <a:xfrm>
            <a:off x="5270165" y="1492931"/>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26" name="Group 25"/>
          <p:cNvGrpSpPr>
            <a:grpSpLocks/>
          </p:cNvGrpSpPr>
          <p:nvPr/>
        </p:nvGrpSpPr>
        <p:grpSpPr bwMode="auto">
          <a:xfrm>
            <a:off x="6839750" y="2858409"/>
            <a:ext cx="593726" cy="1305151"/>
            <a:chOff x="6733875" y="2759381"/>
            <a:chExt cx="593433" cy="1304522"/>
          </a:xfrm>
        </p:grpSpPr>
        <p:sp>
          <p:nvSpPr>
            <p:cNvPr id="27" name="TextBox 13"/>
            <p:cNvSpPr txBox="1">
              <a:spLocks noChangeArrowheads="1"/>
            </p:cNvSpPr>
            <p:nvPr/>
          </p:nvSpPr>
          <p:spPr bwMode="auto">
            <a:xfrm>
              <a:off x="6733875" y="275938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1800" b="1" dirty="0"/>
                <a:t>0.16</a:t>
              </a:r>
            </a:p>
          </p:txBody>
        </p:sp>
        <p:sp>
          <p:nvSpPr>
            <p:cNvPr id="28" name="TextBox 15"/>
            <p:cNvSpPr txBox="1">
              <a:spLocks noChangeArrowheads="1"/>
            </p:cNvSpPr>
            <p:nvPr/>
          </p:nvSpPr>
          <p:spPr bwMode="auto">
            <a:xfrm>
              <a:off x="6733876" y="369457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1800" b="1" dirty="0"/>
                <a:t>0.30</a:t>
              </a:r>
            </a:p>
          </p:txBody>
        </p:sp>
      </p:grpSp>
      <p:sp>
        <p:nvSpPr>
          <p:cNvPr id="43" name="TextBox 1"/>
          <p:cNvSpPr txBox="1"/>
          <p:nvPr/>
        </p:nvSpPr>
        <p:spPr>
          <a:xfrm>
            <a:off x="127494" y="6019215"/>
            <a:ext cx="1155441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dobe Clean Light" panose="020B0303020404020204" pitchFamily="34" charset="0"/>
              </a:rPr>
              <a:t>Reference:  </a:t>
            </a:r>
            <a:r>
              <a:rPr lang="en-US" sz="1600" dirty="0" err="1">
                <a:latin typeface="Adobe Clean Light" panose="020B0303020404020204" pitchFamily="34" charset="0"/>
              </a:rPr>
              <a:t>Zhaoliang</a:t>
            </a:r>
            <a:r>
              <a:rPr lang="en-US" sz="1600" dirty="0">
                <a:latin typeface="Adobe Clean Light" panose="020B0303020404020204" pitchFamily="34" charset="0"/>
              </a:rPr>
              <a:t> </a:t>
            </a:r>
            <a:r>
              <a:rPr lang="en-US" sz="1600" dirty="0" err="1">
                <a:latin typeface="Adobe Clean Light" panose="020B0303020404020204" pitchFamily="34" charset="0"/>
              </a:rPr>
              <a:t>Lun</a:t>
            </a:r>
            <a:r>
              <a:rPr lang="en-US" sz="1600" dirty="0">
                <a:latin typeface="Adobe Clean Light" panose="020B0303020404020204" pitchFamily="34" charset="0"/>
              </a:rPr>
              <a:t>, </a:t>
            </a:r>
            <a:r>
              <a:rPr lang="en-US" sz="1600" dirty="0" err="1">
                <a:latin typeface="Adobe Clean Light" panose="020B0303020404020204" pitchFamily="34" charset="0"/>
              </a:rPr>
              <a:t>Evangelos</a:t>
            </a:r>
            <a:r>
              <a:rPr lang="en-US" sz="1600" dirty="0">
                <a:latin typeface="Adobe Clean Light" panose="020B0303020404020204" pitchFamily="34" charset="0"/>
              </a:rPr>
              <a:t> </a:t>
            </a:r>
            <a:r>
              <a:rPr lang="en-US" sz="1600" dirty="0" err="1">
                <a:latin typeface="Adobe Clean Light" panose="020B0303020404020204" pitchFamily="34" charset="0"/>
              </a:rPr>
              <a:t>Kalogerakis</a:t>
            </a:r>
            <a:r>
              <a:rPr lang="en-US" sz="1600" dirty="0">
                <a:latin typeface="Adobe Clean Light" panose="020B0303020404020204" pitchFamily="34" charset="0"/>
              </a:rPr>
              <a:t>, </a:t>
            </a:r>
            <a:r>
              <a:rPr lang="en-US" sz="1600" dirty="0" err="1">
                <a:latin typeface="Adobe Clean Light" panose="020B0303020404020204" pitchFamily="34" charset="0"/>
              </a:rPr>
              <a:t>Alla</a:t>
            </a:r>
            <a:r>
              <a:rPr lang="en-US" sz="1600" dirty="0">
                <a:latin typeface="Adobe Clean Light" panose="020B0303020404020204" pitchFamily="34" charset="0"/>
              </a:rPr>
              <a:t> </a:t>
            </a:r>
            <a:r>
              <a:rPr lang="en-US" sz="1600" dirty="0" err="1">
                <a:latin typeface="Adobe Clean Light" panose="020B0303020404020204" pitchFamily="34" charset="0"/>
              </a:rPr>
              <a:t>Sheffer</a:t>
            </a:r>
            <a:r>
              <a:rPr lang="en-US" sz="1600" dirty="0">
                <a:latin typeface="Adobe Clean Light" panose="020B0303020404020204" pitchFamily="34" charset="0"/>
              </a:rPr>
              <a:t>, "</a:t>
            </a:r>
            <a:r>
              <a:rPr lang="en-US" sz="1600" i="1" dirty="0">
                <a:latin typeface="Adobe Clean Light" panose="020B0303020404020204" pitchFamily="34" charset="0"/>
              </a:rPr>
              <a:t>Elements of Style: Learning Perceptual Shape Style Similarity</a:t>
            </a:r>
            <a:r>
              <a:rPr lang="en-US" sz="1600" dirty="0">
                <a:latin typeface="Adobe Clean Light" panose="020B0303020404020204" pitchFamily="34" charset="0"/>
              </a:rPr>
              <a:t>", ACM Transactions on         	Graphics (Proc. ACM SIGGRAPH 2015) </a:t>
            </a:r>
          </a:p>
        </p:txBody>
      </p:sp>
    </p:spTree>
    <p:extLst>
      <p:ext uri="{BB962C8B-B14F-4D97-AF65-F5344CB8AC3E}">
        <p14:creationId xmlns:p14="http://schemas.microsoft.com/office/powerpoint/2010/main" val="3108417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15370" y="134464"/>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ltLang="en-US" dirty="0">
                <a:solidFill>
                  <a:schemeClr val="bg1"/>
                </a:solidFill>
              </a:rPr>
              <a:t>Style similarity </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13</a:t>
            </a:fld>
            <a:endParaRPr lang="en-US" dirty="0"/>
          </a:p>
        </p:txBody>
      </p:sp>
      <p:grpSp>
        <p:nvGrpSpPr>
          <p:cNvPr id="7" name="Group 6"/>
          <p:cNvGrpSpPr>
            <a:grpSpLocks/>
          </p:cNvGrpSpPr>
          <p:nvPr/>
        </p:nvGrpSpPr>
        <p:grpSpPr bwMode="auto">
          <a:xfrm>
            <a:off x="508000" y="2837656"/>
            <a:ext cx="10347327" cy="1906587"/>
            <a:chOff x="153587" y="2870877"/>
            <a:chExt cx="10347750" cy="1905676"/>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3220" y="2870877"/>
              <a:ext cx="1638928"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17673" y="2938605"/>
              <a:ext cx="1298451"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50019" y="2938605"/>
              <a:ext cx="1298451"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55078" y="2938605"/>
              <a:ext cx="1298451"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p:cNvSpPr txBox="1">
              <a:spLocks noChangeArrowheads="1"/>
            </p:cNvSpPr>
            <p:nvPr/>
          </p:nvSpPr>
          <p:spPr bwMode="auto">
            <a:xfrm>
              <a:off x="153587" y="3270761"/>
              <a:ext cx="10347750" cy="83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3200" i="1"/>
                <a:t>saliency(      )  =</a:t>
              </a:r>
              <a:r>
                <a:rPr lang="en-US" altLang="en-US" sz="4800">
                  <a:latin typeface="Times New Roman" panose="02020603050405020304" pitchFamily="18" charset="0"/>
                  <a:cs typeface="Times New Roman" panose="02020603050405020304" pitchFamily="18" charset="0"/>
                </a:rPr>
                <a:t>∑</a:t>
              </a:r>
              <a:r>
                <a:rPr lang="en-US" altLang="en-US" sz="3200" i="1"/>
                <a:t>       v</a:t>
              </a:r>
              <a:r>
                <a:rPr lang="en-US" altLang="en-US" sz="3200" i="1" baseline="-25000"/>
                <a:t>1</a:t>
              </a:r>
              <a:r>
                <a:rPr lang="en-US" altLang="en-US" sz="3200" i="1"/>
                <a:t>×s</a:t>
              </a:r>
              <a:r>
                <a:rPr lang="en-US" altLang="en-US" sz="3200" i="1" baseline="-25000"/>
                <a:t>1 </a:t>
              </a:r>
              <a:r>
                <a:rPr lang="en-US" altLang="en-US" sz="3200" i="1"/>
                <a:t>(      ) + v</a:t>
              </a:r>
              <a:r>
                <a:rPr lang="en-US" altLang="en-US" sz="3200" i="1" baseline="-25000"/>
                <a:t>2</a:t>
              </a:r>
              <a:r>
                <a:rPr lang="en-US" altLang="en-US" sz="3200" i="1"/>
                <a:t>×s</a:t>
              </a:r>
              <a:r>
                <a:rPr lang="en-US" altLang="en-US" sz="3200" i="1" baseline="-25000"/>
                <a:t>2 </a:t>
              </a:r>
              <a:r>
                <a:rPr lang="en-US" altLang="en-US" sz="3200" i="1"/>
                <a:t>(     ) + v</a:t>
              </a:r>
              <a:r>
                <a:rPr lang="en-US" altLang="en-US" sz="3200" i="1" baseline="-25000"/>
                <a:t>3</a:t>
              </a:r>
              <a:r>
                <a:rPr lang="en-US" altLang="en-US" sz="3200" i="1"/>
                <a:t>×s</a:t>
              </a:r>
              <a:r>
                <a:rPr lang="en-US" altLang="en-US" sz="3200" i="1" baseline="-25000"/>
                <a:t>3 </a:t>
              </a:r>
              <a:r>
                <a:rPr lang="en-US" altLang="en-US" sz="3200" i="1"/>
                <a:t>(     ) +  …</a:t>
              </a:r>
            </a:p>
          </p:txBody>
        </p:sp>
        <p:sp>
          <p:nvSpPr>
            <p:cNvPr id="30" name="TextBox 22"/>
            <p:cNvSpPr txBox="1">
              <a:spLocks noChangeArrowheads="1"/>
            </p:cNvSpPr>
            <p:nvPr/>
          </p:nvSpPr>
          <p:spPr bwMode="auto">
            <a:xfrm>
              <a:off x="2508831" y="4015825"/>
              <a:ext cx="866267" cy="64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1800"/>
                <a:t>surface</a:t>
              </a:r>
              <a:br>
                <a:rPr lang="en-US" altLang="en-US" sz="1800"/>
              </a:br>
              <a:r>
                <a:rPr lang="en-US" altLang="en-US" sz="1800"/>
                <a:t> points</a:t>
              </a:r>
            </a:p>
          </p:txBody>
        </p:sp>
      </p:grpSp>
      <p:sp>
        <p:nvSpPr>
          <p:cNvPr id="8" name="Title 1"/>
          <p:cNvSpPr>
            <a:spLocks noGrp="1"/>
          </p:cNvSpPr>
          <p:nvPr/>
        </p:nvSpPr>
        <p:spPr bwMode="auto">
          <a:xfrm>
            <a:off x="673100" y="742552"/>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2800" u="sng" dirty="0">
                <a:latin typeface="Adobe Clean Light" panose="020B0303020404020204" pitchFamily="34" charset="0"/>
              </a:rPr>
              <a:t>Element saliency</a:t>
            </a:r>
          </a:p>
        </p:txBody>
      </p:sp>
      <p:grpSp>
        <p:nvGrpSpPr>
          <p:cNvPr id="11" name="Group 10"/>
          <p:cNvGrpSpPr>
            <a:grpSpLocks/>
          </p:cNvGrpSpPr>
          <p:nvPr/>
        </p:nvGrpSpPr>
        <p:grpSpPr bwMode="auto">
          <a:xfrm>
            <a:off x="3476625" y="3099593"/>
            <a:ext cx="7805739" cy="1016000"/>
            <a:chOff x="3446419" y="3132126"/>
            <a:chExt cx="7994741" cy="1015508"/>
          </a:xfrm>
        </p:grpSpPr>
        <p:sp>
          <p:nvSpPr>
            <p:cNvPr id="23" name="TextBox 18"/>
            <p:cNvSpPr txBox="1">
              <a:spLocks noChangeArrowheads="1"/>
            </p:cNvSpPr>
            <p:nvPr/>
          </p:nvSpPr>
          <p:spPr bwMode="auto">
            <a:xfrm>
              <a:off x="3446419" y="3332848"/>
              <a:ext cx="501082" cy="76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l-GR" altLang="en-US" sz="4400" b="1" i="1">
                  <a:solidFill>
                    <a:srgbClr val="0070C0"/>
                  </a:solidFill>
                  <a:latin typeface="Times New Roman" panose="02020603050405020304" pitchFamily="18" charset="0"/>
                  <a:cs typeface="Times New Roman" panose="02020603050405020304" pitchFamily="18" charset="0"/>
                </a:rPr>
                <a:t>σ</a:t>
              </a:r>
              <a:endParaRPr lang="en-US" altLang="en-US" sz="4400" b="1" i="1">
                <a:solidFill>
                  <a:srgbClr val="0070C0"/>
                </a:solidFill>
                <a:latin typeface="Times New Roman" panose="02020603050405020304" pitchFamily="18" charset="0"/>
                <a:cs typeface="Times New Roman" panose="02020603050405020304" pitchFamily="18" charset="0"/>
              </a:endParaRPr>
            </a:p>
          </p:txBody>
        </p:sp>
        <p:sp>
          <p:nvSpPr>
            <p:cNvPr id="24" name="TextBox 19"/>
            <p:cNvSpPr txBox="1">
              <a:spLocks noChangeArrowheads="1"/>
            </p:cNvSpPr>
            <p:nvPr/>
          </p:nvSpPr>
          <p:spPr bwMode="auto">
            <a:xfrm>
              <a:off x="3792467" y="3132126"/>
              <a:ext cx="7648693" cy="101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6000" i="1">
                  <a:latin typeface="Times New Roman" panose="02020603050405020304" pitchFamily="18" charset="0"/>
                  <a:cs typeface="Times New Roman" panose="02020603050405020304" pitchFamily="18" charset="0"/>
                </a:rPr>
                <a:t>(</a:t>
              </a:r>
              <a:r>
                <a:rPr lang="en-US" altLang="en-US" sz="6000" i="1">
                  <a:solidFill>
                    <a:srgbClr val="0070C0"/>
                  </a:solidFill>
                </a:rPr>
                <a:t>                                      </a:t>
              </a:r>
              <a:r>
                <a:rPr lang="en-US" altLang="en-US" sz="6000" i="1">
                  <a:latin typeface="Times New Roman" panose="02020603050405020304" pitchFamily="18" charset="0"/>
                  <a:cs typeface="Times New Roman" panose="02020603050405020304" pitchFamily="18" charset="0"/>
                </a:rPr>
                <a:t>)</a:t>
              </a:r>
            </a:p>
          </p:txBody>
        </p:sp>
      </p:grpSp>
      <p:grpSp>
        <p:nvGrpSpPr>
          <p:cNvPr id="12" name="Group 11"/>
          <p:cNvGrpSpPr>
            <a:grpSpLocks/>
          </p:cNvGrpSpPr>
          <p:nvPr/>
        </p:nvGrpSpPr>
        <p:grpSpPr bwMode="auto">
          <a:xfrm>
            <a:off x="6873862" y="5168229"/>
            <a:ext cx="2189159" cy="1345849"/>
            <a:chOff x="7143950" y="5613477"/>
            <a:chExt cx="2188586" cy="1345849"/>
          </a:xfrm>
        </p:grpSpPr>
        <p:cxnSp>
          <p:nvCxnSpPr>
            <p:cNvPr id="15" name="Straight Connector 14"/>
            <p:cNvCxnSpPr/>
            <p:nvPr/>
          </p:nvCxnSpPr>
          <p:spPr>
            <a:xfrm>
              <a:off x="7447083" y="5797579"/>
              <a:ext cx="18854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47083" y="6648257"/>
              <a:ext cx="18854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291410" y="5653155"/>
              <a:ext cx="0" cy="11395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31"/>
            <p:cNvSpPr txBox="1">
              <a:spLocks noChangeArrowheads="1"/>
            </p:cNvSpPr>
            <p:nvPr/>
          </p:nvSpPr>
          <p:spPr bwMode="auto">
            <a:xfrm>
              <a:off x="7145518" y="643916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1800"/>
                <a:t>0</a:t>
              </a:r>
            </a:p>
          </p:txBody>
        </p:sp>
        <p:sp>
          <p:nvSpPr>
            <p:cNvPr id="19" name="TextBox 32"/>
            <p:cNvSpPr txBox="1">
              <a:spLocks noChangeArrowheads="1"/>
            </p:cNvSpPr>
            <p:nvPr/>
          </p:nvSpPr>
          <p:spPr bwMode="auto">
            <a:xfrm>
              <a:off x="7143950" y="56134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1800"/>
                <a:t>1</a:t>
              </a:r>
            </a:p>
          </p:txBody>
        </p:sp>
        <p:sp>
          <p:nvSpPr>
            <p:cNvPr id="20" name="TextBox 33"/>
            <p:cNvSpPr txBox="1">
              <a:spLocks noChangeArrowheads="1"/>
            </p:cNvSpPr>
            <p:nvPr/>
          </p:nvSpPr>
          <p:spPr bwMode="auto">
            <a:xfrm>
              <a:off x="8239814" y="65899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1800"/>
                <a:t>0</a:t>
              </a:r>
            </a:p>
          </p:txBody>
        </p:sp>
        <p:sp>
          <p:nvSpPr>
            <p:cNvPr id="21" name="Freeform 20"/>
            <p:cNvSpPr/>
            <p:nvPr/>
          </p:nvSpPr>
          <p:spPr>
            <a:xfrm>
              <a:off x="7413754" y="6203873"/>
              <a:ext cx="864960" cy="403120"/>
            </a:xfrm>
            <a:custGeom>
              <a:avLst/>
              <a:gdLst>
                <a:gd name="connsiteX0" fmla="*/ 593124 w 593124"/>
                <a:gd name="connsiteY0" fmla="*/ 0 h 420129"/>
                <a:gd name="connsiteX1" fmla="*/ 0 w 593124"/>
                <a:gd name="connsiteY1" fmla="*/ 420129 h 420129"/>
                <a:gd name="connsiteX0" fmla="*/ 593124 w 593124"/>
                <a:gd name="connsiteY0" fmla="*/ 0 h 420129"/>
                <a:gd name="connsiteX1" fmla="*/ 0 w 593124"/>
                <a:gd name="connsiteY1" fmla="*/ 420129 h 420129"/>
                <a:gd name="connsiteX0" fmla="*/ 864972 w 864972"/>
                <a:gd name="connsiteY0" fmla="*/ 0 h 444842"/>
                <a:gd name="connsiteX1" fmla="*/ 0 w 864972"/>
                <a:gd name="connsiteY1" fmla="*/ 444842 h 444842"/>
                <a:gd name="connsiteX0" fmla="*/ 864972 w 864972"/>
                <a:gd name="connsiteY0" fmla="*/ 0 h 444842"/>
                <a:gd name="connsiteX1" fmla="*/ 0 w 864972"/>
                <a:gd name="connsiteY1" fmla="*/ 444842 h 444842"/>
                <a:gd name="connsiteX0" fmla="*/ 864972 w 864972"/>
                <a:gd name="connsiteY0" fmla="*/ 0 h 403653"/>
                <a:gd name="connsiteX1" fmla="*/ 0 w 864972"/>
                <a:gd name="connsiteY1" fmla="*/ 403653 h 403653"/>
                <a:gd name="connsiteX0" fmla="*/ 864972 w 864972"/>
                <a:gd name="connsiteY0" fmla="*/ 0 h 403653"/>
                <a:gd name="connsiteX1" fmla="*/ 0 w 864972"/>
                <a:gd name="connsiteY1" fmla="*/ 403653 h 403653"/>
              </a:gdLst>
              <a:ahLst/>
              <a:cxnLst>
                <a:cxn ang="0">
                  <a:pos x="connsiteX0" y="connsiteY0"/>
                </a:cxn>
                <a:cxn ang="0">
                  <a:pos x="connsiteX1" y="connsiteY1"/>
                </a:cxn>
              </a:cxnLst>
              <a:rect l="l" t="t" r="r" b="b"/>
              <a:pathLst>
                <a:path w="864972" h="403653">
                  <a:moveTo>
                    <a:pt x="864972" y="0"/>
                  </a:moveTo>
                  <a:cubicBezTo>
                    <a:pt x="700215" y="238897"/>
                    <a:pt x="733168" y="403653"/>
                    <a:pt x="0" y="403653"/>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dirty="0"/>
            </a:p>
          </p:txBody>
        </p:sp>
        <p:sp>
          <p:nvSpPr>
            <p:cNvPr id="22" name="Freeform 21"/>
            <p:cNvSpPr/>
            <p:nvPr/>
          </p:nvSpPr>
          <p:spPr>
            <a:xfrm>
              <a:off x="8286649" y="5848366"/>
              <a:ext cx="955423" cy="355507"/>
            </a:xfrm>
            <a:custGeom>
              <a:avLst/>
              <a:gdLst>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6920 h 356920"/>
                <a:gd name="connsiteX1" fmla="*/ 939113 w 939113"/>
                <a:gd name="connsiteY1" fmla="*/ 2693 h 356920"/>
                <a:gd name="connsiteX0" fmla="*/ 0 w 955588"/>
                <a:gd name="connsiteY0" fmla="*/ 356920 h 356920"/>
                <a:gd name="connsiteX1" fmla="*/ 955588 w 955588"/>
                <a:gd name="connsiteY1" fmla="*/ 2693 h 356920"/>
                <a:gd name="connsiteX0" fmla="*/ 0 w 955588"/>
                <a:gd name="connsiteY0" fmla="*/ 354227 h 354227"/>
                <a:gd name="connsiteX1" fmla="*/ 955588 w 955588"/>
                <a:gd name="connsiteY1" fmla="*/ 0 h 354227"/>
                <a:gd name="connsiteX0" fmla="*/ 0 w 955588"/>
                <a:gd name="connsiteY0" fmla="*/ 354227 h 354227"/>
                <a:gd name="connsiteX1" fmla="*/ 955588 w 955588"/>
                <a:gd name="connsiteY1" fmla="*/ 0 h 354227"/>
              </a:gdLst>
              <a:ahLst/>
              <a:cxnLst>
                <a:cxn ang="0">
                  <a:pos x="connsiteX0" y="connsiteY0"/>
                </a:cxn>
                <a:cxn ang="0">
                  <a:pos x="connsiteX1" y="connsiteY1"/>
                </a:cxn>
              </a:cxnLst>
              <a:rect l="l" t="t" r="r" b="b"/>
              <a:pathLst>
                <a:path w="955588" h="354227">
                  <a:moveTo>
                    <a:pt x="0" y="354227"/>
                  </a:moveTo>
                  <a:cubicBezTo>
                    <a:pt x="115329" y="120822"/>
                    <a:pt x="271847" y="10985"/>
                    <a:pt x="955588"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dirty="0"/>
            </a:p>
          </p:txBody>
        </p:sp>
      </p:grpSp>
      <p:sp>
        <p:nvSpPr>
          <p:cNvPr id="13" name="TextBox 24"/>
          <p:cNvSpPr txBox="1">
            <a:spLocks noChangeArrowheads="1"/>
          </p:cNvSpPr>
          <p:nvPr/>
        </p:nvSpPr>
        <p:spPr bwMode="auto">
          <a:xfrm>
            <a:off x="3457575" y="5228431"/>
            <a:ext cx="33623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l-GR" altLang="en-US" sz="4400" b="1" i="1">
                <a:solidFill>
                  <a:srgbClr val="0070C0"/>
                </a:solidFill>
                <a:latin typeface="Times New Roman" panose="02020603050405020304" pitchFamily="18" charset="0"/>
                <a:cs typeface="Times New Roman" panose="02020603050405020304" pitchFamily="18" charset="0"/>
              </a:rPr>
              <a:t>σ</a:t>
            </a:r>
            <a:r>
              <a:rPr lang="en-US" altLang="en-US">
                <a:solidFill>
                  <a:srgbClr val="0070C0"/>
                </a:solidFill>
              </a:rPr>
              <a:t>:  </a:t>
            </a:r>
            <a:r>
              <a:rPr lang="en-US" altLang="en-US" sz="3000">
                <a:solidFill>
                  <a:srgbClr val="0070C0"/>
                </a:solidFill>
              </a:rPr>
              <a:t>sigmoid function</a:t>
            </a:r>
          </a:p>
        </p:txBody>
      </p:sp>
      <p:sp>
        <p:nvSpPr>
          <p:cNvPr id="14" name="TextBox 1"/>
          <p:cNvSpPr txBox="1">
            <a:spLocks noChangeArrowheads="1"/>
          </p:cNvSpPr>
          <p:nvPr/>
        </p:nvSpPr>
        <p:spPr bwMode="auto">
          <a:xfrm>
            <a:off x="505402" y="1769306"/>
            <a:ext cx="773951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sz="2400" dirty="0">
                <a:latin typeface="Adobe Clean Light" panose="020B0303020404020204" pitchFamily="34" charset="0"/>
              </a:rPr>
              <a:t>Weighted combination of </a:t>
            </a:r>
            <a:r>
              <a:rPr lang="en-US" altLang="en-US" sz="2400" b="1" dirty="0">
                <a:solidFill>
                  <a:srgbClr val="00B050"/>
                </a:solidFill>
                <a:latin typeface="Adobe Clean Light" panose="020B0303020404020204" pitchFamily="34" charset="0"/>
              </a:rPr>
              <a:t>individual geometric features:</a:t>
            </a:r>
          </a:p>
          <a:p>
            <a:pPr>
              <a:lnSpc>
                <a:spcPct val="100000"/>
              </a:lnSpc>
              <a:spcBef>
                <a:spcPct val="0"/>
              </a:spcBef>
              <a:buFont typeface="Arial" panose="020B0604020202020204" pitchFamily="34" charset="0"/>
              <a:buNone/>
            </a:pPr>
            <a:endParaRPr lang="en-US" altLang="en-US" dirty="0"/>
          </a:p>
        </p:txBody>
      </p:sp>
    </p:spTree>
    <p:extLst>
      <p:ext uri="{BB962C8B-B14F-4D97-AF65-F5344CB8AC3E}">
        <p14:creationId xmlns:p14="http://schemas.microsoft.com/office/powerpoint/2010/main" val="357266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3164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ltLang="en-US" dirty="0">
                <a:solidFill>
                  <a:schemeClr val="bg1"/>
                </a:solidFill>
              </a:rPr>
              <a:t>Style similarity </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14</a:t>
            </a:fld>
            <a:endParaRPr lang="en-US" dirty="0"/>
          </a:p>
        </p:txBody>
      </p:sp>
      <p:sp>
        <p:nvSpPr>
          <p:cNvPr id="7" name="Title 1"/>
          <p:cNvSpPr>
            <a:spLocks noGrp="1"/>
          </p:cNvSpPr>
          <p:nvPr/>
        </p:nvSpPr>
        <p:spPr bwMode="auto">
          <a:xfrm>
            <a:off x="700418" y="746423"/>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2800" u="sng" dirty="0">
                <a:latin typeface="Adobe Clean Light" panose="020B0303020404020204" pitchFamily="34" charset="0"/>
              </a:rPr>
              <a:t>Element distance</a:t>
            </a:r>
          </a:p>
        </p:txBody>
      </p:sp>
      <p:sp>
        <p:nvSpPr>
          <p:cNvPr id="8" name="TextBox 1"/>
          <p:cNvSpPr txBox="1">
            <a:spLocks noChangeArrowheads="1"/>
          </p:cNvSpPr>
          <p:nvPr/>
        </p:nvSpPr>
        <p:spPr bwMode="auto">
          <a:xfrm>
            <a:off x="155112" y="2068650"/>
            <a:ext cx="88259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sz="2400" dirty="0">
                <a:latin typeface="Adobe Clean Light" panose="020B0303020404020204" pitchFamily="34" charset="0"/>
              </a:rPr>
              <a:t>Weighted combination of distances on </a:t>
            </a:r>
            <a:r>
              <a:rPr lang="en-US" altLang="en-US" sz="2400" b="1" dirty="0">
                <a:solidFill>
                  <a:srgbClr val="00B050"/>
                </a:solidFill>
                <a:latin typeface="Adobe Clean Light" panose="020B0303020404020204" pitchFamily="34" charset="0"/>
              </a:rPr>
              <a:t>individual geometric features:</a:t>
            </a:r>
          </a:p>
          <a:p>
            <a:pPr>
              <a:lnSpc>
                <a:spcPct val="100000"/>
              </a:lnSpc>
              <a:spcBef>
                <a:spcPct val="0"/>
              </a:spcBef>
              <a:buFont typeface="Arial" panose="020B0604020202020204" pitchFamily="34" charset="0"/>
              <a:buNone/>
            </a:pPr>
            <a:endParaRPr lang="en-US" altLang="en-US" dirty="0"/>
          </a:p>
        </p:txBody>
      </p:sp>
      <p:grpSp>
        <p:nvGrpSpPr>
          <p:cNvPr id="11" name="Group 10"/>
          <p:cNvGrpSpPr>
            <a:grpSpLocks/>
          </p:cNvGrpSpPr>
          <p:nvPr/>
        </p:nvGrpSpPr>
        <p:grpSpPr bwMode="auto">
          <a:xfrm>
            <a:off x="155112" y="2921067"/>
            <a:ext cx="11606213" cy="1828801"/>
            <a:chOff x="535548" y="2833839"/>
            <a:chExt cx="11605998" cy="1828804"/>
          </a:xfrm>
        </p:grpSpPr>
        <p:grpSp>
          <p:nvGrpSpPr>
            <p:cNvPr id="12" name="Group 11"/>
            <p:cNvGrpSpPr>
              <a:grpSpLocks/>
            </p:cNvGrpSpPr>
            <p:nvPr/>
          </p:nvGrpSpPr>
          <p:grpSpPr bwMode="auto">
            <a:xfrm>
              <a:off x="535548" y="3222650"/>
              <a:ext cx="11605998" cy="1051182"/>
              <a:chOff x="4611688" y="2112307"/>
              <a:chExt cx="11605998" cy="1051182"/>
            </a:xfrm>
          </p:grpSpPr>
          <p:pic>
            <p:nvPicPr>
              <p:cNvPr id="22"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1339" y="2112307"/>
                <a:ext cx="1380660" cy="105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4611688" y="2345617"/>
                <a:ext cx="116059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3200" i="1"/>
                  <a:t>distance(    ,    )  = w</a:t>
                </a:r>
                <a:r>
                  <a:rPr lang="en-US" altLang="en-US" sz="3200" i="1" baseline="-25000"/>
                  <a:t>1</a:t>
                </a:r>
                <a:r>
                  <a:rPr lang="en-US" altLang="en-US" sz="3200" i="1"/>
                  <a:t>×d</a:t>
                </a:r>
                <a:r>
                  <a:rPr lang="en-US" altLang="en-US" sz="3200" i="1" baseline="-25000"/>
                  <a:t>1 </a:t>
                </a:r>
                <a:r>
                  <a:rPr lang="en-US" altLang="en-US" sz="3200" i="1"/>
                  <a:t>(     ,     ) + w</a:t>
                </a:r>
                <a:r>
                  <a:rPr lang="en-US" altLang="en-US" sz="3200" i="1" baseline="-25000"/>
                  <a:t>2</a:t>
                </a:r>
                <a:r>
                  <a:rPr lang="en-US" altLang="en-US" sz="3200" i="1"/>
                  <a:t>×d</a:t>
                </a:r>
                <a:r>
                  <a:rPr lang="en-US" altLang="en-US" sz="3200" i="1" baseline="-25000"/>
                  <a:t>2 </a:t>
                </a:r>
                <a:r>
                  <a:rPr lang="en-US" altLang="en-US" sz="3200" i="1"/>
                  <a:t>(     ,     ) + w</a:t>
                </a:r>
                <a:r>
                  <a:rPr lang="en-US" altLang="en-US" sz="3200" i="1" baseline="-25000"/>
                  <a:t>3</a:t>
                </a:r>
                <a:r>
                  <a:rPr lang="en-US" altLang="en-US" sz="3200" i="1"/>
                  <a:t>×d</a:t>
                </a:r>
                <a:r>
                  <a:rPr lang="en-US" altLang="en-US" sz="3200" i="1" baseline="-25000"/>
                  <a:t>3 </a:t>
                </a:r>
                <a:r>
                  <a:rPr lang="en-US" altLang="en-US" sz="3200" i="1"/>
                  <a:t>(     ,     ) + …</a:t>
                </a:r>
              </a:p>
            </p:txBody>
          </p:sp>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49546" y="2833839"/>
              <a:ext cx="2438405" cy="182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a:grpSpLocks/>
            </p:cNvGrpSpPr>
            <p:nvPr/>
          </p:nvGrpSpPr>
          <p:grpSpPr bwMode="auto">
            <a:xfrm>
              <a:off x="4066569" y="2833839"/>
              <a:ext cx="2438405" cy="1828804"/>
              <a:chOff x="4205466" y="2833839"/>
              <a:chExt cx="2438405" cy="1828804"/>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05466" y="2833839"/>
                <a:ext cx="2438405" cy="182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rc 19"/>
              <p:cNvSpPr/>
              <p:nvPr/>
            </p:nvSpPr>
            <p:spPr bwMode="auto">
              <a:xfrm>
                <a:off x="5051102" y="3130702"/>
                <a:ext cx="909620"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buFont typeface="Arial" panose="020B0604020202020204" pitchFamily="34" charset="0"/>
                  <a:buNone/>
                  <a:defRPr/>
                </a:pPr>
                <a:endParaRPr lang="en-US"/>
              </a:p>
            </p:txBody>
          </p:sp>
          <p:sp>
            <p:nvSpPr>
              <p:cNvPr id="21" name="Arc 20"/>
              <p:cNvSpPr/>
              <p:nvPr/>
            </p:nvSpPr>
            <p:spPr bwMode="auto">
              <a:xfrm rot="10800000">
                <a:off x="4878068" y="3972078"/>
                <a:ext cx="908033"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buFont typeface="Arial" panose="020B0604020202020204" pitchFamily="34" charset="0"/>
                  <a:buNone/>
                  <a:defRPr/>
                </a:pPr>
                <a:endParaRPr lang="en-US"/>
              </a:p>
            </p:txBody>
          </p:sp>
        </p:grpSp>
        <p:grpSp>
          <p:nvGrpSpPr>
            <p:cNvPr id="15" name="Group 14"/>
            <p:cNvGrpSpPr>
              <a:grpSpLocks/>
            </p:cNvGrpSpPr>
            <p:nvPr/>
          </p:nvGrpSpPr>
          <p:grpSpPr bwMode="auto">
            <a:xfrm>
              <a:off x="6768072" y="2833839"/>
              <a:ext cx="2438401" cy="1828800"/>
              <a:chOff x="6814373" y="2833839"/>
              <a:chExt cx="2438401" cy="1828800"/>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14373" y="2833839"/>
                <a:ext cx="243840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rc 16"/>
              <p:cNvSpPr/>
              <p:nvPr/>
            </p:nvSpPr>
            <p:spPr bwMode="auto">
              <a:xfrm>
                <a:off x="7661968" y="3130702"/>
                <a:ext cx="908033"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buFont typeface="Arial" panose="020B0604020202020204" pitchFamily="34" charset="0"/>
                  <a:buNone/>
                  <a:defRPr/>
                </a:pPr>
                <a:endParaRPr lang="en-US"/>
              </a:p>
            </p:txBody>
          </p:sp>
          <p:sp>
            <p:nvSpPr>
              <p:cNvPr id="18" name="Arc 17"/>
              <p:cNvSpPr/>
              <p:nvPr/>
            </p:nvSpPr>
            <p:spPr bwMode="auto">
              <a:xfrm rot="10800000">
                <a:off x="7487347" y="3972078"/>
                <a:ext cx="909621"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buFont typeface="Arial" panose="020B0604020202020204" pitchFamily="34" charset="0"/>
                  <a:buNone/>
                  <a:defRPr/>
                </a:pPr>
                <a:endParaRPr lang="en-US"/>
              </a:p>
            </p:txBody>
          </p:sp>
        </p:grpSp>
      </p:grpSp>
    </p:spTree>
    <p:extLst>
      <p:ext uri="{BB962C8B-B14F-4D97-AF65-F5344CB8AC3E}">
        <p14:creationId xmlns:p14="http://schemas.microsoft.com/office/powerpoint/2010/main" val="340531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3164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ltLang="en-US" dirty="0">
                <a:solidFill>
                  <a:schemeClr val="bg1"/>
                </a:solidFill>
              </a:rPr>
              <a:t>Style similarity</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15</a:t>
            </a:fld>
            <a:endParaRPr lang="en-US" dirty="0"/>
          </a:p>
        </p:txBody>
      </p:sp>
      <p:sp>
        <p:nvSpPr>
          <p:cNvPr id="7" name="Title 1"/>
          <p:cNvSpPr>
            <a:spLocks noGrp="1"/>
          </p:cNvSpPr>
          <p:nvPr/>
        </p:nvSpPr>
        <p:spPr bwMode="auto">
          <a:xfrm>
            <a:off x="530580" y="715962"/>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2800" u="sng" dirty="0">
                <a:latin typeface="Adobe Clean Light" panose="020B0303020404020204" pitchFamily="34" charset="0"/>
              </a:rPr>
              <a:t>Element prevalence</a:t>
            </a:r>
          </a:p>
        </p:txBody>
      </p:sp>
      <p:grpSp>
        <p:nvGrpSpPr>
          <p:cNvPr id="8" name="Group 7"/>
          <p:cNvGrpSpPr>
            <a:grpSpLocks/>
          </p:cNvGrpSpPr>
          <p:nvPr/>
        </p:nvGrpSpPr>
        <p:grpSpPr bwMode="auto">
          <a:xfrm>
            <a:off x="508000" y="3119437"/>
            <a:ext cx="4892675" cy="1531938"/>
            <a:chOff x="0" y="0"/>
            <a:chExt cx="4891596" cy="1531927"/>
          </a:xfrm>
        </p:grpSpPr>
        <p:pic>
          <p:nvPicPr>
            <p:cNvPr id="22"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739" y="0"/>
              <a:ext cx="2045517" cy="153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
            <p:cNvSpPr txBox="1">
              <a:spLocks noChangeArrowheads="1"/>
            </p:cNvSpPr>
            <p:nvPr/>
          </p:nvSpPr>
          <p:spPr bwMode="auto">
            <a:xfrm>
              <a:off x="0" y="422802"/>
              <a:ext cx="4891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4400" i="1"/>
                <a:t>D</a:t>
              </a:r>
              <a:r>
                <a:rPr lang="en-US" altLang="en-US" sz="4400" i="1" baseline="-25000"/>
                <a:t>prevalence</a:t>
              </a:r>
              <a:r>
                <a:rPr lang="en-US" altLang="en-US" sz="4400"/>
                <a:t>(     ,     )    = </a:t>
              </a:r>
            </a:p>
          </p:txBody>
        </p:sp>
      </p:grpSp>
      <p:grpSp>
        <p:nvGrpSpPr>
          <p:cNvPr id="11" name="Group 10"/>
          <p:cNvGrpSpPr>
            <a:grpSpLocks/>
          </p:cNvGrpSpPr>
          <p:nvPr/>
        </p:nvGrpSpPr>
        <p:grpSpPr bwMode="auto">
          <a:xfrm>
            <a:off x="5400675" y="3041650"/>
            <a:ext cx="4510088" cy="1685925"/>
            <a:chOff x="0" y="0"/>
            <a:chExt cx="4511257" cy="1686534"/>
          </a:xfrm>
        </p:grpSpPr>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588" y="15850"/>
              <a:ext cx="918669" cy="103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6533" y="0"/>
              <a:ext cx="885141" cy="10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3"/>
            <p:cNvSpPr txBox="1">
              <a:spLocks noChangeArrowheads="1"/>
            </p:cNvSpPr>
            <p:nvPr/>
          </p:nvSpPr>
          <p:spPr bwMode="auto">
            <a:xfrm>
              <a:off x="0" y="266276"/>
              <a:ext cx="44710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3200" i="1"/>
                <a:t>saliency</a:t>
              </a:r>
              <a:r>
                <a:rPr lang="en-US" altLang="en-US" sz="3200"/>
                <a:t>(    ) + </a:t>
              </a:r>
              <a:r>
                <a:rPr lang="en-US" altLang="en-US" sz="3200" i="1"/>
                <a:t>saliency</a:t>
              </a:r>
              <a:r>
                <a:rPr lang="en-US" altLang="en-US" sz="3200"/>
                <a:t>(    )</a:t>
              </a:r>
            </a:p>
          </p:txBody>
        </p:sp>
        <p:cxnSp>
          <p:nvCxnSpPr>
            <p:cNvPr id="20" name="Straight Connector 19"/>
            <p:cNvCxnSpPr>
              <a:cxnSpLocks noChangeShapeType="1"/>
            </p:cNvCxnSpPr>
            <p:nvPr/>
          </p:nvCxnSpPr>
          <p:spPr bwMode="auto">
            <a:xfrm flipV="1">
              <a:off x="0" y="1020604"/>
              <a:ext cx="4321251"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5"/>
            <p:cNvSpPr txBox="1">
              <a:spLocks noChangeArrowheads="1"/>
            </p:cNvSpPr>
            <p:nvPr/>
          </p:nvSpPr>
          <p:spPr bwMode="auto">
            <a:xfrm>
              <a:off x="1946045" y="1101759"/>
              <a:ext cx="3930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3200"/>
                <a:t>2</a:t>
              </a:r>
            </a:p>
          </p:txBody>
        </p:sp>
      </p:grpSp>
      <p:sp>
        <p:nvSpPr>
          <p:cNvPr id="2" name="Rounded Rectangle 1"/>
          <p:cNvSpPr/>
          <p:nvPr/>
        </p:nvSpPr>
        <p:spPr>
          <a:xfrm>
            <a:off x="8513196" y="5202509"/>
            <a:ext cx="2939438" cy="543081"/>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8002872" y="1844173"/>
            <a:ext cx="2156224" cy="516557"/>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4"/>
          <p:cNvSpPr txBox="1">
            <a:spLocks noChangeArrowheads="1"/>
          </p:cNvSpPr>
          <p:nvPr/>
        </p:nvSpPr>
        <p:spPr bwMode="auto">
          <a:xfrm>
            <a:off x="10113962" y="3665537"/>
            <a:ext cx="6445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4400"/>
              <a:t>∙ </a:t>
            </a:r>
            <a:r>
              <a:rPr lang="en-US" altLang="en-US" sz="4400" i="1"/>
              <a:t>t</a:t>
            </a:r>
          </a:p>
        </p:txBody>
      </p:sp>
      <p:sp>
        <p:nvSpPr>
          <p:cNvPr id="13" name="TextBox 5"/>
          <p:cNvSpPr txBox="1">
            <a:spLocks noChangeArrowheads="1"/>
          </p:cNvSpPr>
          <p:nvPr/>
        </p:nvSpPr>
        <p:spPr bwMode="auto">
          <a:xfrm>
            <a:off x="8610600" y="5272504"/>
            <a:ext cx="29144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i="1" dirty="0">
                <a:latin typeface="Adobe Clean Light" panose="020B0303020404020204" pitchFamily="34" charset="0"/>
              </a:rPr>
              <a:t>t</a:t>
            </a:r>
            <a:r>
              <a:rPr lang="en-US" altLang="en-US" dirty="0">
                <a:latin typeface="Adobe Clean Light" panose="020B0303020404020204" pitchFamily="34" charset="0"/>
              </a:rPr>
              <a:t> : learned penalty parameter</a:t>
            </a:r>
          </a:p>
        </p:txBody>
      </p:sp>
      <p:sp>
        <p:nvSpPr>
          <p:cNvPr id="14" name="TextBox 1"/>
          <p:cNvSpPr txBox="1">
            <a:spLocks noChangeArrowheads="1"/>
          </p:cNvSpPr>
          <p:nvPr/>
        </p:nvSpPr>
        <p:spPr bwMode="auto">
          <a:xfrm>
            <a:off x="8251206" y="1930403"/>
            <a:ext cx="1659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dirty="0">
                <a:latin typeface="Adobe Clean Light" panose="020B0303020404020204" pitchFamily="34" charset="0"/>
              </a:rPr>
              <a:t>unmatched area</a:t>
            </a:r>
          </a:p>
        </p:txBody>
      </p:sp>
      <p:cxnSp>
        <p:nvCxnSpPr>
          <p:cNvPr id="15" name="Straight Arrow Connector 14"/>
          <p:cNvCxnSpPr>
            <a:cxnSpLocks noChangeShapeType="1"/>
          </p:cNvCxnSpPr>
          <p:nvPr/>
        </p:nvCxnSpPr>
        <p:spPr bwMode="auto">
          <a:xfrm flipV="1">
            <a:off x="7542212" y="2446337"/>
            <a:ext cx="1230313" cy="530225"/>
          </a:xfrm>
          <a:prstGeom prst="straightConnector1">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cxnSpLocks noChangeShapeType="1"/>
          </p:cNvCxnSpPr>
          <p:nvPr/>
        </p:nvCxnSpPr>
        <p:spPr bwMode="auto">
          <a:xfrm flipH="1" flipV="1">
            <a:off x="9194800" y="2446337"/>
            <a:ext cx="401637" cy="492125"/>
          </a:xfrm>
          <a:prstGeom prst="straightConnector1">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0608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2125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ltLang="en-US" dirty="0">
                <a:solidFill>
                  <a:schemeClr val="bg1"/>
                </a:solidFill>
              </a:rPr>
              <a:t>Style similarity </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16</a:t>
            </a:fld>
            <a:endParaRPr lang="en-US" dirty="0"/>
          </a:p>
        </p:txBody>
      </p:sp>
      <p:sp>
        <p:nvSpPr>
          <p:cNvPr id="7" name="Title 1"/>
          <p:cNvSpPr>
            <a:spLocks noGrp="1"/>
          </p:cNvSpPr>
          <p:nvPr/>
        </p:nvSpPr>
        <p:spPr bwMode="auto">
          <a:xfrm>
            <a:off x="969191" y="727420"/>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2800" u="sng" dirty="0">
                <a:latin typeface="Adobe Clean Light" panose="020B0303020404020204" pitchFamily="34" charset="0"/>
              </a:rPr>
              <a:t>Learn measure parameters via crowdsourcing</a:t>
            </a:r>
          </a:p>
        </p:txBody>
      </p:sp>
      <p:grpSp>
        <p:nvGrpSpPr>
          <p:cNvPr id="8" name="Group 7"/>
          <p:cNvGrpSpPr>
            <a:grpSpLocks/>
          </p:cNvGrpSpPr>
          <p:nvPr/>
        </p:nvGrpSpPr>
        <p:grpSpPr bwMode="auto">
          <a:xfrm>
            <a:off x="659017" y="1847851"/>
            <a:ext cx="10892089" cy="4508500"/>
            <a:chOff x="249705" y="1209993"/>
            <a:chExt cx="11521748" cy="5255543"/>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4251" y="1209993"/>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22256"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9705"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7"/>
            <p:cNvSpPr txBox="1">
              <a:spLocks noChangeArrowheads="1"/>
            </p:cNvSpPr>
            <p:nvPr/>
          </p:nvSpPr>
          <p:spPr bwMode="auto">
            <a:xfrm>
              <a:off x="3441034" y="3399184"/>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3200" b="1" dirty="0">
                  <a:latin typeface="Times New Roman" panose="02020603050405020304" pitchFamily="18" charset="0"/>
                  <a:cs typeface="Times New Roman" panose="02020603050405020304" pitchFamily="18" charset="0"/>
                </a:rPr>
                <a:t>A</a:t>
              </a:r>
            </a:p>
          </p:txBody>
        </p:sp>
        <p:sp>
          <p:nvSpPr>
            <p:cNvPr id="15" name="TextBox 8"/>
            <p:cNvSpPr txBox="1">
              <a:spLocks noChangeArrowheads="1"/>
            </p:cNvSpPr>
            <p:nvPr/>
          </p:nvSpPr>
          <p:spPr bwMode="auto">
            <a:xfrm>
              <a:off x="1804861" y="5880761"/>
              <a:ext cx="4587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B</a:t>
              </a:r>
            </a:p>
          </p:txBody>
        </p:sp>
        <p:sp>
          <p:nvSpPr>
            <p:cNvPr id="16" name="TextBox 9"/>
            <p:cNvSpPr txBox="1">
              <a:spLocks noChangeArrowheads="1"/>
            </p:cNvSpPr>
            <p:nvPr/>
          </p:nvSpPr>
          <p:spPr bwMode="auto">
            <a:xfrm>
              <a:off x="5510445" y="5880761"/>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Tx/>
                <a:buNone/>
              </a:pPr>
              <a:r>
                <a:rPr lang="en-US" altLang="en-US" sz="3200" b="1" dirty="0">
                  <a:latin typeface="Times New Roman" panose="02020603050405020304" pitchFamily="18" charset="0"/>
                  <a:cs typeface="Times New Roman" panose="02020603050405020304" pitchFamily="18" charset="0"/>
                </a:rPr>
                <a:t>C</a:t>
              </a:r>
            </a:p>
          </p:txBody>
        </p:sp>
        <p:cxnSp>
          <p:nvCxnSpPr>
            <p:cNvPr id="17" name="Straight Connector 16"/>
            <p:cNvCxnSpPr>
              <a:cxnSpLocks noChangeShapeType="1"/>
            </p:cNvCxnSpPr>
            <p:nvPr/>
          </p:nvCxnSpPr>
          <p:spPr bwMode="auto">
            <a:xfrm>
              <a:off x="7726101" y="1300163"/>
              <a:ext cx="0" cy="5077488"/>
            </a:xfrm>
            <a:prstGeom prst="line">
              <a:avLst/>
            </a:prstGeom>
            <a:noFill/>
            <a:ln w="38100" algn="ctr">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1"/>
            <p:cNvSpPr txBox="1"/>
            <p:nvPr/>
          </p:nvSpPr>
          <p:spPr>
            <a:xfrm>
              <a:off x="8137768" y="1594119"/>
              <a:ext cx="3633685" cy="4557151"/>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just">
                <a:defRPr/>
              </a:pPr>
              <a:r>
                <a:rPr lang="en-US" sz="2400" dirty="0">
                  <a:latin typeface="Adobe Clean Light" panose="020B0303020404020204" pitchFamily="34" charset="0"/>
                  <a:cs typeface="Times New Roman" panose="02020603050405020304" pitchFamily="18" charset="0"/>
                </a:rPr>
                <a:t>Which of the two objects on the bottom (</a:t>
              </a:r>
              <a:r>
                <a:rPr lang="en-US" sz="2400" b="1" dirty="0">
                  <a:latin typeface="Adobe Clean Light" panose="020B0303020404020204" pitchFamily="34" charset="0"/>
                  <a:cs typeface="Times New Roman" panose="02020603050405020304" pitchFamily="18" charset="0"/>
                </a:rPr>
                <a:t>B</a:t>
              </a:r>
              <a:r>
                <a:rPr lang="en-US" sz="2400" dirty="0">
                  <a:latin typeface="Adobe Clean Light" panose="020B0303020404020204" pitchFamily="34" charset="0"/>
                  <a:cs typeface="Times New Roman" panose="02020603050405020304" pitchFamily="18" charset="0"/>
                </a:rPr>
                <a:t> or </a:t>
              </a:r>
              <a:r>
                <a:rPr lang="en-US" sz="2400" b="1" dirty="0">
                  <a:latin typeface="Adobe Clean Light" panose="020B0303020404020204" pitchFamily="34" charset="0"/>
                  <a:cs typeface="Times New Roman" panose="02020603050405020304" pitchFamily="18" charset="0"/>
                </a:rPr>
                <a:t>C</a:t>
              </a:r>
              <a:r>
                <a:rPr lang="en-US" sz="2400" dirty="0">
                  <a:latin typeface="Adobe Clean Light" panose="020B0303020404020204" pitchFamily="34" charset="0"/>
                  <a:cs typeface="Times New Roman" panose="02020603050405020304" pitchFamily="18" charset="0"/>
                </a:rPr>
                <a:t>) is more similar style-wise to the object on the top (</a:t>
              </a:r>
              <a:r>
                <a:rPr lang="en-US" sz="2400" b="1" dirty="0">
                  <a:latin typeface="Adobe Clean Light" panose="020B0303020404020204" pitchFamily="34" charset="0"/>
                  <a:cs typeface="Times New Roman" panose="02020603050405020304" pitchFamily="18" charset="0"/>
                </a:rPr>
                <a:t>A</a:t>
              </a:r>
              <a:r>
                <a:rPr lang="en-US" sz="2400" dirty="0">
                  <a:latin typeface="Adobe Clean Light" panose="020B0303020404020204" pitchFamily="34" charset="0"/>
                  <a:cs typeface="Times New Roman" panose="02020603050405020304" pitchFamily="18" charset="0"/>
                </a:rPr>
                <a:t>)?</a:t>
              </a:r>
            </a:p>
            <a:p>
              <a:pPr>
                <a:defRPr/>
              </a:pPr>
              <a:endParaRPr lang="en-US" sz="2400" dirty="0">
                <a:latin typeface="Adobe Clean Light" panose="020B0303020404020204" pitchFamily="34" charset="0"/>
                <a:cs typeface="Times New Roman" panose="02020603050405020304" pitchFamily="18" charset="0"/>
              </a:endParaRPr>
            </a:p>
            <a:p>
              <a:pPr marL="400050" indent="-400050">
                <a:lnSpc>
                  <a:spcPct val="150000"/>
                </a:lnSpc>
                <a:buFontTx/>
                <a:buAutoNum type="romanLcParenBoth"/>
                <a:defRPr/>
              </a:pPr>
              <a:r>
                <a:rPr lang="en-US" sz="2400" dirty="0">
                  <a:latin typeface="Adobe Clean Light" panose="020B0303020404020204" pitchFamily="34" charset="0"/>
                  <a:cs typeface="Times New Roman" panose="02020603050405020304" pitchFamily="18" charset="0"/>
                </a:rPr>
                <a:t>  </a:t>
              </a:r>
              <a:r>
                <a:rPr lang="en-US" sz="2400" b="1" dirty="0">
                  <a:latin typeface="Adobe Clean Light" panose="020B0303020404020204" pitchFamily="34" charset="0"/>
                  <a:cs typeface="Times New Roman" panose="02020603050405020304" pitchFamily="18" charset="0"/>
                </a:rPr>
                <a:t>B</a:t>
              </a:r>
            </a:p>
            <a:p>
              <a:pPr marL="400050" indent="-400050">
                <a:lnSpc>
                  <a:spcPct val="150000"/>
                </a:lnSpc>
                <a:buFontTx/>
                <a:buAutoNum type="romanLcParenBoth"/>
                <a:defRPr/>
              </a:pPr>
              <a:r>
                <a:rPr lang="en-US" sz="2400" dirty="0">
                  <a:latin typeface="Adobe Clean Light" panose="020B0303020404020204" pitchFamily="34" charset="0"/>
                  <a:cs typeface="Times New Roman" panose="02020603050405020304" pitchFamily="18" charset="0"/>
                </a:rPr>
                <a:t>  </a:t>
              </a:r>
              <a:r>
                <a:rPr lang="en-US" sz="2400" b="1" dirty="0">
                  <a:latin typeface="Adobe Clean Light" panose="020B0303020404020204" pitchFamily="34" charset="0"/>
                  <a:cs typeface="Times New Roman" panose="02020603050405020304" pitchFamily="18" charset="0"/>
                </a:rPr>
                <a:t>C</a:t>
              </a:r>
            </a:p>
            <a:p>
              <a:pPr marL="400050" indent="-400050">
                <a:lnSpc>
                  <a:spcPct val="150000"/>
                </a:lnSpc>
                <a:buFontTx/>
                <a:buAutoNum type="romanLcParenBoth"/>
                <a:defRPr/>
              </a:pPr>
              <a:r>
                <a:rPr lang="en-US" sz="2400" dirty="0">
                  <a:latin typeface="Adobe Clean Light" panose="020B0303020404020204" pitchFamily="34" charset="0"/>
                  <a:cs typeface="Times New Roman" panose="02020603050405020304" pitchFamily="18" charset="0"/>
                </a:rPr>
                <a:t> </a:t>
              </a:r>
              <a:r>
                <a:rPr lang="en-US" sz="2400" b="1" dirty="0">
                  <a:latin typeface="Adobe Clean Light" panose="020B0303020404020204" pitchFamily="34" charset="0"/>
                  <a:cs typeface="Times New Roman" panose="02020603050405020304" pitchFamily="18" charset="0"/>
                </a:rPr>
                <a:t>Both</a:t>
              </a:r>
            </a:p>
            <a:p>
              <a:pPr marL="400050" indent="-400050">
                <a:lnSpc>
                  <a:spcPct val="150000"/>
                </a:lnSpc>
                <a:buFontTx/>
                <a:buAutoNum type="romanLcParenBoth"/>
                <a:defRPr/>
              </a:pPr>
              <a:r>
                <a:rPr lang="en-US" sz="2400" dirty="0">
                  <a:latin typeface="Adobe Clean Light" panose="020B0303020404020204" pitchFamily="34" charset="0"/>
                  <a:cs typeface="Times New Roman" panose="02020603050405020304" pitchFamily="18" charset="0"/>
                </a:rPr>
                <a:t> </a:t>
              </a:r>
              <a:r>
                <a:rPr lang="en-US" sz="2400" b="1" dirty="0">
                  <a:latin typeface="Adobe Clean Light" panose="020B0303020404020204" pitchFamily="34" charset="0"/>
                  <a:cs typeface="Times New Roman" panose="02020603050405020304" pitchFamily="18" charset="0"/>
                </a:rPr>
                <a:t>Neither</a:t>
              </a:r>
            </a:p>
          </p:txBody>
        </p:sp>
      </p:grpSp>
    </p:spTree>
    <p:extLst>
      <p:ext uri="{BB962C8B-B14F-4D97-AF65-F5344CB8AC3E}">
        <p14:creationId xmlns:p14="http://schemas.microsoft.com/office/powerpoint/2010/main" val="2630956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10861"/>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ltLang="en-US" dirty="0">
                <a:solidFill>
                  <a:schemeClr val="bg1"/>
                </a:solidFill>
              </a:rPr>
              <a:t>Style similarity </a:t>
            </a:r>
            <a:endParaRPr lang="en-US" dirty="0">
              <a:solidFill>
                <a:schemeClr val="bg1"/>
              </a:solidFill>
            </a:endParaRPr>
          </a:p>
        </p:txBody>
      </p:sp>
      <p:sp>
        <p:nvSpPr>
          <p:cNvPr id="10" name="Slide Number Placeholder 3"/>
          <p:cNvSpPr txBox="1">
            <a:spLocks/>
          </p:cNvSpPr>
          <p:nvPr/>
        </p:nvSpPr>
        <p:spPr>
          <a:xfrm>
            <a:off x="7036688" y="6188076"/>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17</a:t>
            </a:fld>
            <a:endParaRPr lang="en-US" dirty="0"/>
          </a:p>
        </p:txBody>
      </p:sp>
      <p:sp>
        <p:nvSpPr>
          <p:cNvPr id="7" name="Title 1"/>
          <p:cNvSpPr>
            <a:spLocks noGrp="1"/>
          </p:cNvSpPr>
          <p:nvPr/>
        </p:nvSpPr>
        <p:spPr bwMode="auto">
          <a:xfrm>
            <a:off x="687859" y="715169"/>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2800" u="sng" dirty="0">
                <a:latin typeface="Adobe Clean Light" panose="020B0303020404020204" pitchFamily="34" charset="0"/>
              </a:rPr>
              <a:t>Parameter learning</a:t>
            </a:r>
          </a:p>
        </p:txBody>
      </p:sp>
      <p:sp>
        <p:nvSpPr>
          <p:cNvPr id="8" name="TextBox 1"/>
          <p:cNvSpPr txBox="1">
            <a:spLocks noChangeArrowheads="1"/>
          </p:cNvSpPr>
          <p:nvPr/>
        </p:nvSpPr>
        <p:spPr bwMode="auto">
          <a:xfrm>
            <a:off x="1662867" y="3772694"/>
            <a:ext cx="25130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4000" i="1" dirty="0">
                <a:latin typeface="Times New Roman" panose="02020603050405020304" pitchFamily="18" charset="0"/>
                <a:cs typeface="Times New Roman" panose="02020603050405020304" pitchFamily="18" charset="0"/>
              </a:rPr>
              <a:t>L</a:t>
            </a:r>
            <a:r>
              <a:rPr lang="en-US" altLang="en-US" sz="4000" dirty="0">
                <a:latin typeface="Times New Roman" panose="02020603050405020304" pitchFamily="18" charset="0"/>
                <a:cs typeface="Times New Roman" panose="02020603050405020304" pitchFamily="18" charset="0"/>
              </a:rPr>
              <a:t>(</a:t>
            </a:r>
            <a:r>
              <a:rPr lang="en-US" altLang="en-US" sz="4000" b="1" dirty="0">
                <a:solidFill>
                  <a:srgbClr val="FF0000"/>
                </a:solidFill>
                <a:latin typeface="Times New Roman" panose="02020603050405020304" pitchFamily="18" charset="0"/>
                <a:cs typeface="Times New Roman" panose="02020603050405020304" pitchFamily="18" charset="0"/>
              </a:rPr>
              <a:t>w</a:t>
            </a:r>
            <a:r>
              <a:rPr lang="en-US" altLang="en-US" sz="4000" dirty="0">
                <a:latin typeface="Times New Roman" panose="02020603050405020304" pitchFamily="18" charset="0"/>
                <a:cs typeface="Times New Roman" panose="02020603050405020304" pitchFamily="18" charset="0"/>
              </a:rPr>
              <a:t>, </a:t>
            </a:r>
            <a:r>
              <a:rPr lang="en-US" altLang="en-US" sz="4000" b="1" dirty="0">
                <a:solidFill>
                  <a:srgbClr val="0070C0"/>
                </a:solidFill>
                <a:latin typeface="Times New Roman" panose="02020603050405020304" pitchFamily="18" charset="0"/>
                <a:cs typeface="Times New Roman" panose="02020603050405020304" pitchFamily="18" charset="0"/>
              </a:rPr>
              <a:t>v</a:t>
            </a:r>
            <a:r>
              <a:rPr lang="en-US" altLang="en-US" sz="4000" dirty="0">
                <a:latin typeface="Times New Roman" panose="02020603050405020304" pitchFamily="18" charset="0"/>
                <a:cs typeface="Times New Roman" panose="02020603050405020304" pitchFamily="18" charset="0"/>
              </a:rPr>
              <a:t>, </a:t>
            </a:r>
            <a:r>
              <a:rPr lang="en-US" altLang="en-US" sz="4000" i="1" dirty="0">
                <a:solidFill>
                  <a:srgbClr val="00B050"/>
                </a:solidFill>
                <a:latin typeface="Times New Roman" panose="02020603050405020304" pitchFamily="18" charset="0"/>
                <a:cs typeface="Times New Roman" panose="02020603050405020304" pitchFamily="18" charset="0"/>
              </a:rPr>
              <a:t>t</a:t>
            </a:r>
            <a:r>
              <a:rPr lang="en-US" altLang="en-US" sz="4000" dirty="0">
                <a:latin typeface="Times New Roman" panose="02020603050405020304" pitchFamily="18" charset="0"/>
                <a:cs typeface="Times New Roman" panose="02020603050405020304" pitchFamily="18" charset="0"/>
              </a:rPr>
              <a:t>) =</a:t>
            </a:r>
          </a:p>
        </p:txBody>
      </p:sp>
      <p:sp>
        <p:nvSpPr>
          <p:cNvPr id="11" name="TextBox 2"/>
          <p:cNvSpPr txBox="1">
            <a:spLocks noChangeArrowheads="1"/>
          </p:cNvSpPr>
          <p:nvPr/>
        </p:nvSpPr>
        <p:spPr bwMode="auto">
          <a:xfrm>
            <a:off x="4185405" y="3650457"/>
            <a:ext cx="617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4800" dirty="0">
                <a:latin typeface="Times New Roman" panose="02020603050405020304" pitchFamily="18" charset="0"/>
                <a:cs typeface="Times New Roman" panose="02020603050405020304" pitchFamily="18" charset="0"/>
              </a:rPr>
              <a:t>∑</a:t>
            </a:r>
          </a:p>
        </p:txBody>
      </p:sp>
      <p:sp>
        <p:nvSpPr>
          <p:cNvPr id="12" name="TextBox 3"/>
          <p:cNvSpPr txBox="1">
            <a:spLocks noChangeArrowheads="1"/>
          </p:cNvSpPr>
          <p:nvPr/>
        </p:nvSpPr>
        <p:spPr bwMode="auto">
          <a:xfrm>
            <a:off x="3843013" y="4425157"/>
            <a:ext cx="13721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altLang="en-US" dirty="0">
                <a:latin typeface="Adobe Clean Light" panose="020B0303020404020204" pitchFamily="34" charset="0"/>
                <a:cs typeface="Times New Roman" panose="02020603050405020304" pitchFamily="18" charset="0"/>
              </a:rPr>
              <a:t>triplet {A,B,C}</a:t>
            </a:r>
          </a:p>
        </p:txBody>
      </p:sp>
      <p:sp>
        <p:nvSpPr>
          <p:cNvPr id="13" name="TextBox 4"/>
          <p:cNvSpPr txBox="1">
            <a:spLocks noChangeArrowheads="1"/>
          </p:cNvSpPr>
          <p:nvPr/>
        </p:nvSpPr>
        <p:spPr bwMode="auto">
          <a:xfrm>
            <a:off x="5223631" y="3877469"/>
            <a:ext cx="5133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i="1" dirty="0">
                <a:latin typeface="Adobe Clean Light" panose="020B0303020404020204" pitchFamily="34" charset="0"/>
                <a:cs typeface="Times New Roman" panose="02020603050405020304" pitchFamily="18" charset="0"/>
              </a:rPr>
              <a:t>confidence</a:t>
            </a:r>
            <a:r>
              <a:rPr lang="en-US" altLang="en-US" dirty="0">
                <a:latin typeface="Adobe Clean Light" panose="020B0303020404020204" pitchFamily="34" charset="0"/>
                <a:cs typeface="Times New Roman" panose="02020603050405020304" pitchFamily="18" charset="0"/>
              </a:rPr>
              <a:t>(B) ∙ log </a:t>
            </a:r>
            <a:r>
              <a:rPr lang="en-US" altLang="en-US" i="1" dirty="0">
                <a:latin typeface="Adobe Clean Light" panose="020B0303020404020204" pitchFamily="34" charset="0"/>
                <a:cs typeface="Times New Roman" panose="02020603050405020304" pitchFamily="18" charset="0"/>
              </a:rPr>
              <a:t>P</a:t>
            </a:r>
            <a:r>
              <a:rPr lang="en-US" altLang="en-US" dirty="0">
                <a:latin typeface="Adobe Clean Light" panose="020B0303020404020204" pitchFamily="34" charset="0"/>
                <a:cs typeface="Times New Roman" panose="02020603050405020304" pitchFamily="18" charset="0"/>
              </a:rPr>
              <a:t>(B is more similar to A than C)</a:t>
            </a:r>
          </a:p>
        </p:txBody>
      </p:sp>
      <p:sp>
        <p:nvSpPr>
          <p:cNvPr id="14" name="TextBox 7"/>
          <p:cNvSpPr txBox="1">
            <a:spLocks noChangeArrowheads="1"/>
          </p:cNvSpPr>
          <p:nvPr/>
        </p:nvSpPr>
        <p:spPr bwMode="auto">
          <a:xfrm>
            <a:off x="5223630" y="4902994"/>
            <a:ext cx="5052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i="1" dirty="0">
                <a:latin typeface="Adobe Clean Light" panose="020B0303020404020204" pitchFamily="34" charset="0"/>
                <a:cs typeface="Times New Roman" panose="02020603050405020304" pitchFamily="18" charset="0"/>
              </a:rPr>
              <a:t>confidence</a:t>
            </a:r>
            <a:r>
              <a:rPr lang="en-US" altLang="en-US" dirty="0">
                <a:latin typeface="Adobe Clean Light" panose="020B0303020404020204" pitchFamily="34" charset="0"/>
                <a:cs typeface="Times New Roman" panose="02020603050405020304" pitchFamily="18" charset="0"/>
              </a:rPr>
              <a:t>(C) ∙ log </a:t>
            </a:r>
            <a:r>
              <a:rPr lang="en-US" altLang="en-US" i="1" dirty="0">
                <a:latin typeface="Adobe Clean Light" panose="020B0303020404020204" pitchFamily="34" charset="0"/>
                <a:cs typeface="Times New Roman" panose="02020603050405020304" pitchFamily="18" charset="0"/>
              </a:rPr>
              <a:t>P</a:t>
            </a:r>
            <a:r>
              <a:rPr lang="en-US" altLang="en-US" dirty="0">
                <a:latin typeface="Adobe Clean Light" panose="020B0303020404020204" pitchFamily="34" charset="0"/>
                <a:cs typeface="Times New Roman" panose="02020603050405020304" pitchFamily="18" charset="0"/>
              </a:rPr>
              <a:t>(C is more similar to A than B)</a:t>
            </a:r>
          </a:p>
        </p:txBody>
      </p:sp>
      <p:sp>
        <p:nvSpPr>
          <p:cNvPr id="15" name="TextBox 5"/>
          <p:cNvSpPr txBox="1">
            <a:spLocks noChangeArrowheads="1"/>
          </p:cNvSpPr>
          <p:nvPr/>
        </p:nvSpPr>
        <p:spPr bwMode="auto">
          <a:xfrm>
            <a:off x="3636130" y="4899819"/>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b="1">
                <a:latin typeface="Times New Roman" panose="02020603050405020304" pitchFamily="18" charset="0"/>
                <a:cs typeface="Times New Roman" panose="02020603050405020304" pitchFamily="18" charset="0"/>
              </a:rPr>
              <a:t>+</a:t>
            </a:r>
          </a:p>
        </p:txBody>
      </p:sp>
      <p:sp>
        <p:nvSpPr>
          <p:cNvPr id="16" name="TextBox 6"/>
          <p:cNvSpPr txBox="1">
            <a:spLocks noChangeArrowheads="1"/>
          </p:cNvSpPr>
          <p:nvPr/>
        </p:nvSpPr>
        <p:spPr bwMode="auto">
          <a:xfrm>
            <a:off x="3654236" y="5739607"/>
            <a:ext cx="26351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b="1">
                <a:latin typeface="Times New Roman" panose="02020603050405020304" pitchFamily="18" charset="0"/>
                <a:cs typeface="Times New Roman" panose="02020603050405020304" pitchFamily="18" charset="0"/>
              </a:rPr>
              <a:t>+</a:t>
            </a:r>
            <a:r>
              <a:rPr lang="en-US" altLang="en-US" i="1">
                <a:latin typeface="Times New Roman" panose="02020603050405020304" pitchFamily="18" charset="0"/>
                <a:cs typeface="Times New Roman" panose="02020603050405020304" pitchFamily="18" charset="0"/>
                <a:sym typeface="Arial" panose="020B0604020202020204" pitchFamily="34" charset="0"/>
              </a:rPr>
              <a:t> </a:t>
            </a:r>
            <a:r>
              <a:rPr lang="en-US" altLang="en-US" i="1" dirty="0" err="1">
                <a:latin typeface="Adobe Clean Light" panose="020B0303020404020204" pitchFamily="34" charset="0"/>
                <a:cs typeface="Times New Roman" panose="02020603050405020304" pitchFamily="18" charset="0"/>
                <a:sym typeface="Arial" panose="020B0604020202020204" pitchFamily="34" charset="0"/>
              </a:rPr>
              <a:t>regularizer</a:t>
            </a:r>
            <a:r>
              <a:rPr lang="en-US" altLang="en-US" sz="3200" dirty="0">
                <a:latin typeface="Adobe Clean Light" panose="020B0303020404020204" pitchFamily="34" charset="0"/>
                <a:cs typeface="Times New Roman" panose="02020603050405020304" pitchFamily="18" charset="0"/>
              </a:rPr>
              <a:t>( </a:t>
            </a:r>
            <a:r>
              <a:rPr lang="en-US" altLang="en-US" sz="3200" b="1" dirty="0">
                <a:solidFill>
                  <a:srgbClr val="FF0000"/>
                </a:solidFill>
                <a:latin typeface="Adobe Clean Light" panose="020B0303020404020204" pitchFamily="34" charset="0"/>
                <a:cs typeface="Times New Roman" panose="02020603050405020304" pitchFamily="18" charset="0"/>
              </a:rPr>
              <a:t>w</a:t>
            </a:r>
            <a:r>
              <a:rPr lang="en-US" altLang="en-US" sz="3200" dirty="0">
                <a:latin typeface="Adobe Clean Light" panose="020B0303020404020204" pitchFamily="34" charset="0"/>
                <a:cs typeface="Times New Roman" panose="02020603050405020304" pitchFamily="18" charset="0"/>
                <a:sym typeface="Arial" panose="020B0604020202020204" pitchFamily="34" charset="0"/>
              </a:rPr>
              <a:t>,</a:t>
            </a:r>
            <a:r>
              <a:rPr lang="en-US" altLang="en-US" sz="3200" b="1" dirty="0">
                <a:solidFill>
                  <a:srgbClr val="FF0000"/>
                </a:solidFill>
                <a:latin typeface="Adobe Clean Light" panose="020B0303020404020204" pitchFamily="34" charset="0"/>
                <a:cs typeface="Times New Roman" panose="02020603050405020304" pitchFamily="18" charset="0"/>
              </a:rPr>
              <a:t> </a:t>
            </a:r>
            <a:r>
              <a:rPr lang="en-US" altLang="en-US" sz="3200" b="1" dirty="0">
                <a:solidFill>
                  <a:srgbClr val="0070C0"/>
                </a:solidFill>
                <a:latin typeface="Adobe Clean Light" panose="020B0303020404020204" pitchFamily="34" charset="0"/>
                <a:cs typeface="Times New Roman" panose="02020603050405020304" pitchFamily="18" charset="0"/>
              </a:rPr>
              <a:t>v</a:t>
            </a:r>
            <a:r>
              <a:rPr lang="en-US" altLang="en-US" sz="3200" dirty="0">
                <a:latin typeface="Adobe Clean Light" panose="020B0303020404020204" pitchFamily="34" charset="0"/>
                <a:cs typeface="Times New Roman" panose="02020603050405020304" pitchFamily="18" charset="0"/>
                <a:sym typeface="Arial" panose="020B0604020202020204" pitchFamily="34" charset="0"/>
              </a:rPr>
              <a:t>, </a:t>
            </a:r>
            <a:r>
              <a:rPr lang="en-US" altLang="en-US" sz="3200" i="1" dirty="0">
                <a:solidFill>
                  <a:srgbClr val="00B050"/>
                </a:solidFill>
                <a:latin typeface="Adobe Clean Light" panose="020B0303020404020204" pitchFamily="34" charset="0"/>
                <a:cs typeface="Times New Roman" panose="02020603050405020304" pitchFamily="18" charset="0"/>
              </a:rPr>
              <a:t>t </a:t>
            </a:r>
            <a:r>
              <a:rPr lang="en-US" altLang="en-US" sz="3200" dirty="0">
                <a:latin typeface="Adobe Clean Light" panose="020B0303020404020204" pitchFamily="34" charset="0"/>
                <a:cs typeface="Times New Roman" panose="02020603050405020304" pitchFamily="18" charset="0"/>
              </a:rPr>
              <a:t>)</a:t>
            </a:r>
          </a:p>
        </p:txBody>
      </p:sp>
      <p:sp>
        <p:nvSpPr>
          <p:cNvPr id="17" name="TextBox 1"/>
          <p:cNvSpPr txBox="1">
            <a:spLocks noChangeArrowheads="1"/>
          </p:cNvSpPr>
          <p:nvPr/>
        </p:nvSpPr>
        <p:spPr bwMode="auto">
          <a:xfrm>
            <a:off x="1662867" y="1726436"/>
            <a:ext cx="83594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sz="2000" dirty="0">
                <a:latin typeface="Adobe Clean Light" panose="020B0303020404020204" pitchFamily="34" charset="0"/>
              </a:rPr>
              <a:t>Learn parameters from training triplets: </a:t>
            </a:r>
          </a:p>
          <a:p>
            <a:r>
              <a:rPr lang="en-US" altLang="en-US" sz="2000">
                <a:solidFill>
                  <a:srgbClr val="FF0000"/>
                </a:solidFill>
                <a:latin typeface="Adobe Clean Light" panose="020B0303020404020204" pitchFamily="34" charset="0"/>
              </a:rPr>
              <a:t>element-similarity </a:t>
            </a:r>
            <a:r>
              <a:rPr lang="en-US" altLang="en-US" sz="2000" dirty="0">
                <a:solidFill>
                  <a:srgbClr val="FF0000"/>
                </a:solidFill>
                <a:latin typeface="Adobe Clean Light" panose="020B0303020404020204" pitchFamily="34" charset="0"/>
              </a:rPr>
              <a:t>weights (</a:t>
            </a:r>
            <a:r>
              <a:rPr lang="en-US" altLang="en-US" sz="2000" b="1" dirty="0">
                <a:solidFill>
                  <a:srgbClr val="FF0000"/>
                </a:solidFill>
                <a:latin typeface="Adobe Clean Light" panose="020B0303020404020204" pitchFamily="34" charset="0"/>
                <a:cs typeface="Times New Roman" panose="02020603050405020304" pitchFamily="18" charset="0"/>
              </a:rPr>
              <a:t>w</a:t>
            </a:r>
            <a:r>
              <a:rPr lang="en-US" altLang="en-US" sz="2000" dirty="0">
                <a:solidFill>
                  <a:srgbClr val="FF0000"/>
                </a:solidFill>
                <a:latin typeface="Adobe Clean Light" panose="020B0303020404020204" pitchFamily="34" charset="0"/>
              </a:rPr>
              <a:t>)</a:t>
            </a:r>
          </a:p>
          <a:p>
            <a:r>
              <a:rPr lang="en-US" altLang="en-US" sz="2000">
                <a:solidFill>
                  <a:srgbClr val="0070C0"/>
                </a:solidFill>
                <a:latin typeface="Adobe Clean Light" panose="020B0303020404020204" pitchFamily="34" charset="0"/>
              </a:rPr>
              <a:t>saliency </a:t>
            </a:r>
            <a:r>
              <a:rPr lang="en-US" altLang="en-US" sz="2000" dirty="0">
                <a:solidFill>
                  <a:srgbClr val="0070C0"/>
                </a:solidFill>
                <a:latin typeface="Adobe Clean Light" panose="020B0303020404020204" pitchFamily="34" charset="0"/>
              </a:rPr>
              <a:t>weights (</a:t>
            </a:r>
            <a:r>
              <a:rPr lang="en-US" altLang="en-US" sz="2000" b="1" dirty="0">
                <a:solidFill>
                  <a:srgbClr val="0070C0"/>
                </a:solidFill>
                <a:latin typeface="Adobe Clean Light" panose="020B0303020404020204" pitchFamily="34" charset="0"/>
                <a:cs typeface="Times New Roman" panose="02020603050405020304" pitchFamily="18" charset="0"/>
              </a:rPr>
              <a:t>v</a:t>
            </a:r>
            <a:r>
              <a:rPr lang="en-US" altLang="en-US" sz="2000" dirty="0">
                <a:solidFill>
                  <a:srgbClr val="0070C0"/>
                </a:solidFill>
                <a:latin typeface="Adobe Clean Light" panose="020B0303020404020204" pitchFamily="34" charset="0"/>
              </a:rPr>
              <a:t>)</a:t>
            </a:r>
          </a:p>
          <a:p>
            <a:r>
              <a:rPr lang="en-US" altLang="en-US" sz="2000">
                <a:solidFill>
                  <a:srgbClr val="00B050"/>
                </a:solidFill>
                <a:latin typeface="Adobe Clean Light" panose="020B0303020404020204" pitchFamily="34" charset="0"/>
              </a:rPr>
              <a:t>prevalence </a:t>
            </a:r>
            <a:r>
              <a:rPr lang="en-US" altLang="en-US" sz="2000" dirty="0">
                <a:solidFill>
                  <a:srgbClr val="00B050"/>
                </a:solidFill>
                <a:latin typeface="Adobe Clean Light" panose="020B0303020404020204" pitchFamily="34" charset="0"/>
              </a:rPr>
              <a:t>penalty (</a:t>
            </a:r>
            <a:r>
              <a:rPr lang="en-US" altLang="en-US" sz="2000" i="1" dirty="0">
                <a:solidFill>
                  <a:srgbClr val="00B050"/>
                </a:solidFill>
                <a:latin typeface="Adobe Clean Light" panose="020B0303020404020204" pitchFamily="34" charset="0"/>
                <a:cs typeface="Times New Roman" panose="02020603050405020304" pitchFamily="18" charset="0"/>
              </a:rPr>
              <a:t>t</a:t>
            </a:r>
            <a:r>
              <a:rPr lang="en-US" altLang="en-US" sz="2000" dirty="0">
                <a:solidFill>
                  <a:srgbClr val="00B050"/>
                </a:solidFill>
                <a:latin typeface="Adobe Clean Light" panose="020B0303020404020204" pitchFamily="34" charset="0"/>
              </a:rPr>
              <a:t>) </a:t>
            </a:r>
            <a:r>
              <a:rPr lang="el-GR" altLang="en-US" sz="2000" dirty="0">
                <a:solidFill>
                  <a:srgbClr val="FF0000"/>
                </a:solidFill>
                <a:latin typeface="Adobe Clean Light" panose="020B0303020404020204" pitchFamily="34" charset="0"/>
              </a:rPr>
              <a:t> </a:t>
            </a:r>
            <a:endParaRPr lang="en-US" altLang="en-US" sz="2000" dirty="0">
              <a:solidFill>
                <a:srgbClr val="FF0000"/>
              </a:solidFill>
              <a:latin typeface="Adobe Clean Light" panose="020B0303020404020204" pitchFamily="34" charset="0"/>
            </a:endParaRPr>
          </a:p>
          <a:p>
            <a:r>
              <a:rPr lang="en-US" altLang="en-US" sz="2000" dirty="0">
                <a:latin typeface="Adobe Clean Light" panose="020B0303020404020204" pitchFamily="34" charset="0"/>
              </a:rPr>
              <a:t>that maximize likelihood function &amp; </a:t>
            </a:r>
            <a:r>
              <a:rPr lang="en-US" altLang="en-US" sz="2000" dirty="0" err="1">
                <a:latin typeface="Adobe Clean Light" panose="020B0303020404020204" pitchFamily="34" charset="0"/>
              </a:rPr>
              <a:t>regularizer</a:t>
            </a:r>
            <a:r>
              <a:rPr lang="en-US" altLang="en-US" sz="2000" dirty="0">
                <a:latin typeface="Adobe Clean Light" panose="020B0303020404020204" pitchFamily="34" charset="0"/>
              </a:rPr>
              <a:t> to promote sparsity</a:t>
            </a:r>
            <a:r>
              <a:rPr lang="en-US" altLang="en-US" sz="2000" dirty="0">
                <a:latin typeface="Adobe Clean Light" panose="020B0303020404020204" pitchFamily="34" charset="0"/>
                <a:sym typeface="Arial" panose="020B0604020202020204" pitchFamily="34" charset="0"/>
              </a:rPr>
              <a:t>:</a:t>
            </a:r>
            <a:endParaRPr lang="en-US" altLang="en-US" sz="2000" dirty="0">
              <a:latin typeface="Adobe Clean Light" panose="020B0303020404020204" pitchFamily="34" charset="0"/>
            </a:endParaRPr>
          </a:p>
        </p:txBody>
      </p:sp>
      <p:sp>
        <p:nvSpPr>
          <p:cNvPr id="18" name="TextBox 2"/>
          <p:cNvSpPr txBox="1">
            <a:spLocks noChangeArrowheads="1"/>
          </p:cNvSpPr>
          <p:nvPr/>
        </p:nvSpPr>
        <p:spPr bwMode="auto">
          <a:xfrm>
            <a:off x="4175880" y="4645819"/>
            <a:ext cx="617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nSpc>
                <a:spcPct val="100000"/>
              </a:lnSpc>
              <a:spcBef>
                <a:spcPct val="0"/>
              </a:spcBef>
              <a:buFont typeface="Arial" panose="020B0604020202020204" pitchFamily="34" charset="0"/>
              <a:buNone/>
            </a:pPr>
            <a:r>
              <a:rPr lang="en-US" altLang="en-US" sz="4800" dirty="0">
                <a:latin typeface="Times New Roman" panose="02020603050405020304" pitchFamily="18" charset="0"/>
                <a:cs typeface="Times New Roman" panose="02020603050405020304" pitchFamily="18" charset="0"/>
              </a:rPr>
              <a:t>∑</a:t>
            </a:r>
          </a:p>
        </p:txBody>
      </p:sp>
      <p:sp>
        <p:nvSpPr>
          <p:cNvPr id="19" name="TextBox 3"/>
          <p:cNvSpPr txBox="1">
            <a:spLocks noChangeArrowheads="1"/>
          </p:cNvSpPr>
          <p:nvPr/>
        </p:nvSpPr>
        <p:spPr bwMode="auto">
          <a:xfrm>
            <a:off x="3833488" y="5420519"/>
            <a:ext cx="13721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altLang="en-US" dirty="0">
                <a:latin typeface="Adobe Clean Light" panose="020B0303020404020204" pitchFamily="34" charset="0"/>
                <a:cs typeface="Times New Roman" panose="02020603050405020304" pitchFamily="18" charset="0"/>
              </a:rPr>
              <a:t>triplet {A,B,C}</a:t>
            </a:r>
          </a:p>
        </p:txBody>
      </p:sp>
    </p:spTree>
    <p:extLst>
      <p:ext uri="{BB962C8B-B14F-4D97-AF65-F5344CB8AC3E}">
        <p14:creationId xmlns:p14="http://schemas.microsoft.com/office/powerpoint/2010/main" val="354048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18</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3164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Theme Extraction</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4" y="1077391"/>
            <a:ext cx="2971472" cy="167573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64" y="2996735"/>
            <a:ext cx="2975332" cy="1677912"/>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464" y="4945462"/>
            <a:ext cx="3014164" cy="1699812"/>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0306" y="1276539"/>
            <a:ext cx="4563494" cy="1172646"/>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5445" y="3216242"/>
            <a:ext cx="4593216" cy="1174168"/>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5445" y="5162224"/>
            <a:ext cx="4678779" cy="1189494"/>
          </a:xfrm>
          <a:prstGeom prst="rect">
            <a:avLst/>
          </a:prstGeom>
        </p:spPr>
      </p:pic>
      <p:sp>
        <p:nvSpPr>
          <p:cNvPr id="13" name="Left-Right Arrow 12"/>
          <p:cNvSpPr/>
          <p:nvPr/>
        </p:nvSpPr>
        <p:spPr>
          <a:xfrm>
            <a:off x="4155541" y="1729212"/>
            <a:ext cx="2448328" cy="387682"/>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a:off x="4155540" y="3693425"/>
            <a:ext cx="2448328" cy="387682"/>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a:off x="4176801" y="5657638"/>
            <a:ext cx="2448328" cy="387682"/>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4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19</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2125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Color Compatibility </a:t>
            </a:r>
          </a:p>
        </p:txBody>
      </p:sp>
      <p:sp>
        <p:nvSpPr>
          <p:cNvPr id="2" name="Rounded Rectangle 1"/>
          <p:cNvSpPr/>
          <p:nvPr/>
        </p:nvSpPr>
        <p:spPr>
          <a:xfrm>
            <a:off x="4071098" y="2445833"/>
            <a:ext cx="4077049" cy="738231"/>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19</a:t>
            </a:fld>
            <a:endParaRPr lang="en-US" dirty="0"/>
          </a:p>
        </p:txBody>
      </p:sp>
      <p:sp>
        <p:nvSpPr>
          <p:cNvPr id="8" name="Right Arrow 7"/>
          <p:cNvSpPr/>
          <p:nvPr/>
        </p:nvSpPr>
        <p:spPr>
          <a:xfrm>
            <a:off x="6359220" y="1516910"/>
            <a:ext cx="1647731" cy="343803"/>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53064" rtl="0" eaLnBrk="1" latinLnBrk="0" hangingPunct="1">
              <a:defRPr sz="1300" kern="1200">
                <a:solidFill>
                  <a:schemeClr val="lt1"/>
                </a:solidFill>
                <a:latin typeface="+mn-lt"/>
                <a:ea typeface="+mn-ea"/>
                <a:cs typeface="+mn-cs"/>
              </a:defRPr>
            </a:lvl1pPr>
            <a:lvl2pPr marL="326532" algn="l" defTabSz="653064" rtl="0" eaLnBrk="1" latinLnBrk="0" hangingPunct="1">
              <a:defRPr sz="1300" kern="1200">
                <a:solidFill>
                  <a:schemeClr val="lt1"/>
                </a:solidFill>
                <a:latin typeface="+mn-lt"/>
                <a:ea typeface="+mn-ea"/>
                <a:cs typeface="+mn-cs"/>
              </a:defRPr>
            </a:lvl2pPr>
            <a:lvl3pPr marL="653064" algn="l" defTabSz="653064" rtl="0" eaLnBrk="1" latinLnBrk="0" hangingPunct="1">
              <a:defRPr sz="1300" kern="1200">
                <a:solidFill>
                  <a:schemeClr val="lt1"/>
                </a:solidFill>
                <a:latin typeface="+mn-lt"/>
                <a:ea typeface="+mn-ea"/>
                <a:cs typeface="+mn-cs"/>
              </a:defRPr>
            </a:lvl3pPr>
            <a:lvl4pPr marL="979597" algn="l" defTabSz="653064" rtl="0" eaLnBrk="1" latinLnBrk="0" hangingPunct="1">
              <a:defRPr sz="1300" kern="1200">
                <a:solidFill>
                  <a:schemeClr val="lt1"/>
                </a:solidFill>
                <a:latin typeface="+mn-lt"/>
                <a:ea typeface="+mn-ea"/>
                <a:cs typeface="+mn-cs"/>
              </a:defRPr>
            </a:lvl4pPr>
            <a:lvl5pPr marL="1306129" algn="l" defTabSz="653064" rtl="0" eaLnBrk="1" latinLnBrk="0" hangingPunct="1">
              <a:defRPr sz="1300" kern="1200">
                <a:solidFill>
                  <a:schemeClr val="lt1"/>
                </a:solidFill>
                <a:latin typeface="+mn-lt"/>
                <a:ea typeface="+mn-ea"/>
                <a:cs typeface="+mn-cs"/>
              </a:defRPr>
            </a:lvl5pPr>
            <a:lvl6pPr marL="1632661" algn="l" defTabSz="653064" rtl="0" eaLnBrk="1" latinLnBrk="0" hangingPunct="1">
              <a:defRPr sz="1300" kern="1200">
                <a:solidFill>
                  <a:schemeClr val="lt1"/>
                </a:solidFill>
                <a:latin typeface="+mn-lt"/>
                <a:ea typeface="+mn-ea"/>
                <a:cs typeface="+mn-cs"/>
              </a:defRPr>
            </a:lvl6pPr>
            <a:lvl7pPr marL="1959193" algn="l" defTabSz="653064" rtl="0" eaLnBrk="1" latinLnBrk="0" hangingPunct="1">
              <a:defRPr sz="1300" kern="1200">
                <a:solidFill>
                  <a:schemeClr val="lt1"/>
                </a:solidFill>
                <a:latin typeface="+mn-lt"/>
                <a:ea typeface="+mn-ea"/>
                <a:cs typeface="+mn-cs"/>
              </a:defRPr>
            </a:lvl7pPr>
            <a:lvl8pPr marL="2285726" algn="l" defTabSz="653064" rtl="0" eaLnBrk="1" latinLnBrk="0" hangingPunct="1">
              <a:defRPr sz="1300" kern="1200">
                <a:solidFill>
                  <a:schemeClr val="lt1"/>
                </a:solidFill>
                <a:latin typeface="+mn-lt"/>
                <a:ea typeface="+mn-ea"/>
                <a:cs typeface="+mn-cs"/>
              </a:defRPr>
            </a:lvl8pPr>
            <a:lvl9pPr marL="2612258" algn="l" defTabSz="653064" rtl="0" eaLnBrk="1" latinLnBrk="0" hangingPunct="1">
              <a:defRPr sz="1300" kern="1200">
                <a:solidFill>
                  <a:schemeClr val="lt1"/>
                </a:solidFill>
                <a:latin typeface="+mn-lt"/>
                <a:ea typeface="+mn-ea"/>
                <a:cs typeface="+mn-cs"/>
              </a:defRPr>
            </a:lvl9pPr>
          </a:lstStyle>
          <a:p>
            <a:pPr algn="ctr"/>
            <a:endParaRPr lang="en-US" dirty="0"/>
          </a:p>
        </p:txBody>
      </p:sp>
      <mc:AlternateContent xmlns:mc="http://schemas.openxmlformats.org/markup-compatibility/2006" xmlns:a14="http://schemas.microsoft.com/office/drawing/2010/main">
        <mc:Choice Requires="a14">
          <p:sp>
            <p:nvSpPr>
              <p:cNvPr id="12" name="TextBox 14"/>
              <p:cNvSpPr txBox="1"/>
              <p:nvPr/>
            </p:nvSpPr>
            <p:spPr>
              <a:xfrm>
                <a:off x="4415669" y="2553734"/>
                <a:ext cx="3360664" cy="530915"/>
              </a:xfrm>
              <a:prstGeom prst="rect">
                <a:avLst/>
              </a:prstGeom>
              <a:noFill/>
            </p:spPr>
            <p:txBody>
              <a:bodyPr wrap="none" rtlCol="0">
                <a:spAutoFit/>
              </a:bodyPr>
              <a:lstStyle>
                <a:defPPr>
                  <a:defRPr lang="en-US"/>
                </a:defPPr>
                <a:lvl1pPr marL="0" algn="l" defTabSz="653064" rtl="0" eaLnBrk="1" latinLnBrk="0" hangingPunct="1">
                  <a:defRPr sz="1300" kern="1200">
                    <a:solidFill>
                      <a:schemeClr val="tx1"/>
                    </a:solidFill>
                    <a:latin typeface="+mn-lt"/>
                    <a:ea typeface="+mn-ea"/>
                    <a:cs typeface="+mn-cs"/>
                  </a:defRPr>
                </a:lvl1pPr>
                <a:lvl2pPr marL="326532" algn="l" defTabSz="653064" rtl="0" eaLnBrk="1" latinLnBrk="0" hangingPunct="1">
                  <a:defRPr sz="1300" kern="1200">
                    <a:solidFill>
                      <a:schemeClr val="tx1"/>
                    </a:solidFill>
                    <a:latin typeface="+mn-lt"/>
                    <a:ea typeface="+mn-ea"/>
                    <a:cs typeface="+mn-cs"/>
                  </a:defRPr>
                </a:lvl2pPr>
                <a:lvl3pPr marL="653064" algn="l" defTabSz="653064" rtl="0" eaLnBrk="1" latinLnBrk="0" hangingPunct="1">
                  <a:defRPr sz="1300" kern="1200">
                    <a:solidFill>
                      <a:schemeClr val="tx1"/>
                    </a:solidFill>
                    <a:latin typeface="+mn-lt"/>
                    <a:ea typeface="+mn-ea"/>
                    <a:cs typeface="+mn-cs"/>
                  </a:defRPr>
                </a:lvl3pPr>
                <a:lvl4pPr marL="979597" algn="l" defTabSz="653064" rtl="0" eaLnBrk="1" latinLnBrk="0" hangingPunct="1">
                  <a:defRPr sz="1300" kern="1200">
                    <a:solidFill>
                      <a:schemeClr val="tx1"/>
                    </a:solidFill>
                    <a:latin typeface="+mn-lt"/>
                    <a:ea typeface="+mn-ea"/>
                    <a:cs typeface="+mn-cs"/>
                  </a:defRPr>
                </a:lvl4pPr>
                <a:lvl5pPr marL="1306129" algn="l" defTabSz="653064" rtl="0" eaLnBrk="1" latinLnBrk="0" hangingPunct="1">
                  <a:defRPr sz="1300" kern="1200">
                    <a:solidFill>
                      <a:schemeClr val="tx1"/>
                    </a:solidFill>
                    <a:latin typeface="+mn-lt"/>
                    <a:ea typeface="+mn-ea"/>
                    <a:cs typeface="+mn-cs"/>
                  </a:defRPr>
                </a:lvl5pPr>
                <a:lvl6pPr marL="1632661" algn="l" defTabSz="653064" rtl="0" eaLnBrk="1" latinLnBrk="0" hangingPunct="1">
                  <a:defRPr sz="1300" kern="1200">
                    <a:solidFill>
                      <a:schemeClr val="tx1"/>
                    </a:solidFill>
                    <a:latin typeface="+mn-lt"/>
                    <a:ea typeface="+mn-ea"/>
                    <a:cs typeface="+mn-cs"/>
                  </a:defRPr>
                </a:lvl6pPr>
                <a:lvl7pPr marL="1959193" algn="l" defTabSz="653064" rtl="0" eaLnBrk="1" latinLnBrk="0" hangingPunct="1">
                  <a:defRPr sz="1300" kern="1200">
                    <a:solidFill>
                      <a:schemeClr val="tx1"/>
                    </a:solidFill>
                    <a:latin typeface="+mn-lt"/>
                    <a:ea typeface="+mn-ea"/>
                    <a:cs typeface="+mn-cs"/>
                  </a:defRPr>
                </a:lvl7pPr>
                <a:lvl8pPr marL="2285726" algn="l" defTabSz="653064" rtl="0" eaLnBrk="1" latinLnBrk="0" hangingPunct="1">
                  <a:defRPr sz="1300" kern="1200">
                    <a:solidFill>
                      <a:schemeClr val="tx1"/>
                    </a:solidFill>
                    <a:latin typeface="+mn-lt"/>
                    <a:ea typeface="+mn-ea"/>
                    <a:cs typeface="+mn-cs"/>
                  </a:defRPr>
                </a:lvl8pPr>
                <a:lvl9pPr marL="2612258" algn="l" defTabSz="653064" rtl="0" eaLnBrk="1" latinLnBrk="0" hangingPunct="1">
                  <a:defRPr sz="13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𝑟</m:t>
                      </m:r>
                      <m:r>
                        <a:rPr lang="en-US" sz="2800" b="0" i="1" dirty="0" smtClean="0">
                          <a:latin typeface="Cambria Math" panose="02040503050406030204" pitchFamily="18" charset="0"/>
                        </a:rPr>
                        <m:t>(</m:t>
                      </m:r>
                      <m:r>
                        <a:rPr lang="en-US" sz="2800" b="0" i="1" dirty="0" smtClean="0">
                          <a:latin typeface="Cambria Math" panose="02040503050406030204" pitchFamily="18" charset="0"/>
                        </a:rPr>
                        <m:t>𝑡</m:t>
                      </m:r>
                      <m:r>
                        <a:rPr lang="en-US" sz="2800" b="0" i="1" dirty="0" smtClean="0">
                          <a:latin typeface="Cambria Math" panose="02040503050406030204" pitchFamily="18" charset="0"/>
                        </a:rPr>
                        <m:t>) = </m:t>
                      </m:r>
                      <m:sSup>
                        <m:sSupPr>
                          <m:ctrlPr>
                            <a:rPr lang="en-US" sz="2800" i="1" dirty="0">
                              <a:latin typeface="Cambria Math" panose="02040503050406030204" pitchFamily="18" charset="0"/>
                            </a:rPr>
                          </m:ctrlPr>
                        </m:sSupPr>
                        <m:e>
                          <m:r>
                            <a:rPr lang="en-US" sz="2800" b="0" i="1" dirty="0">
                              <a:latin typeface="Cambria Math" panose="02040503050406030204" pitchFamily="18" charset="0"/>
                            </a:rPr>
                            <m:t>𝑤</m:t>
                          </m:r>
                        </m:e>
                        <m:sup>
                          <m:r>
                            <a:rPr lang="en-US" sz="2800" b="0" i="1" dirty="0">
                              <a:latin typeface="Cambria Math" panose="02040503050406030204" pitchFamily="18" charset="0"/>
                            </a:rPr>
                            <m:t>𝑇</m:t>
                          </m:r>
                          <m:r>
                            <a:rPr lang="en-US" sz="2800" b="0" i="1" dirty="0" smtClean="0">
                              <a:latin typeface="Cambria Math" panose="02040503050406030204" pitchFamily="18" charset="0"/>
                            </a:rPr>
                            <m:t> </m:t>
                          </m:r>
                        </m:sup>
                      </m:sSup>
                      <m:r>
                        <a:rPr lang="en-US" sz="2800" b="0" i="1" dirty="0" smtClean="0">
                          <a:latin typeface="Cambria Math" panose="02040503050406030204" pitchFamily="18" charset="0"/>
                        </a:rPr>
                        <m:t>𝑦</m:t>
                      </m:r>
                      <m:r>
                        <a:rPr lang="en-US" sz="2800" b="0" i="1" dirty="0" smtClean="0">
                          <a:latin typeface="Cambria Math" panose="02040503050406030204" pitchFamily="18" charset="0"/>
                        </a:rPr>
                        <m:t>(</m:t>
                      </m:r>
                      <m:r>
                        <a:rPr lang="en-US" sz="2800" b="0" i="1" dirty="0" smtClean="0">
                          <a:latin typeface="Cambria Math" panose="02040503050406030204" pitchFamily="18" charset="0"/>
                        </a:rPr>
                        <m:t>𝑡</m:t>
                      </m:r>
                      <m:r>
                        <a:rPr lang="en-US" sz="2800" b="0" i="1" dirty="0">
                          <a:latin typeface="Cambria Math" panose="02040503050406030204" pitchFamily="18" charset="0"/>
                        </a:rPr>
                        <m:t>)+</m:t>
                      </m:r>
                      <m:r>
                        <a:rPr lang="en-US" sz="2800" b="0" i="1" dirty="0">
                          <a:latin typeface="Cambria Math" panose="02040503050406030204" pitchFamily="18" charset="0"/>
                        </a:rPr>
                        <m:t>𝑏</m:t>
                      </m:r>
                    </m:oMath>
                  </m:oMathPara>
                </a14:m>
                <a:endParaRPr lang="en-US" sz="2800" dirty="0"/>
              </a:p>
            </p:txBody>
          </p:sp>
        </mc:Choice>
        <mc:Fallback xmlns="">
          <p:sp>
            <p:nvSpPr>
              <p:cNvPr id="12" name="TextBox 14"/>
              <p:cNvSpPr txBox="1">
                <a:spLocks noRot="1" noChangeAspect="1" noMove="1" noResize="1" noEditPoints="1" noAdjustHandles="1" noChangeArrowheads="1" noChangeShapeType="1" noTextEdit="1"/>
              </p:cNvSpPr>
              <p:nvPr/>
            </p:nvSpPr>
            <p:spPr>
              <a:xfrm>
                <a:off x="4415669" y="2553734"/>
                <a:ext cx="3360664" cy="530915"/>
              </a:xfrm>
              <a:prstGeom prst="rect">
                <a:avLst/>
              </a:prstGeom>
              <a:blipFill>
                <a:blip r:embed="rId4"/>
                <a:stretch>
                  <a:fillRect/>
                </a:stretch>
              </a:blipFill>
            </p:spPr>
            <p:txBody>
              <a:bodyPr/>
              <a:lstStyle/>
              <a:p>
                <a:r>
                  <a:rPr lang="en-US">
                    <a:noFill/>
                  </a:rPr>
                  <a:t> </a:t>
                </a:r>
              </a:p>
            </p:txBody>
          </p:sp>
        </mc:Fallback>
      </mc:AlternateContent>
      <p:sp>
        <p:nvSpPr>
          <p:cNvPr id="17" name="Rounded Rectangle 16"/>
          <p:cNvSpPr/>
          <p:nvPr/>
        </p:nvSpPr>
        <p:spPr>
          <a:xfrm>
            <a:off x="8152457" y="1292417"/>
            <a:ext cx="1212514" cy="738231"/>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0"/>
          <p:cNvSpPr txBox="1"/>
          <p:nvPr/>
        </p:nvSpPr>
        <p:spPr>
          <a:xfrm>
            <a:off x="500967" y="3467545"/>
            <a:ext cx="11208189" cy="2308324"/>
          </a:xfrm>
          <a:prstGeom prst="rect">
            <a:avLst/>
          </a:prstGeom>
          <a:noFill/>
        </p:spPr>
        <p:txBody>
          <a:bodyPr wrap="square" rtlCol="0">
            <a:spAutoFit/>
          </a:bodyPr>
          <a:lstStyle>
            <a:defPPr>
              <a:defRPr lang="en-US"/>
            </a:defPPr>
            <a:lvl1pPr marL="0" algn="l" defTabSz="653064" rtl="0" eaLnBrk="1" latinLnBrk="0" hangingPunct="1">
              <a:defRPr sz="1300" kern="1200">
                <a:solidFill>
                  <a:schemeClr val="tx1"/>
                </a:solidFill>
                <a:latin typeface="+mn-lt"/>
                <a:ea typeface="+mn-ea"/>
                <a:cs typeface="+mn-cs"/>
              </a:defRPr>
            </a:lvl1pPr>
            <a:lvl2pPr marL="326532" algn="l" defTabSz="653064" rtl="0" eaLnBrk="1" latinLnBrk="0" hangingPunct="1">
              <a:defRPr sz="1300" kern="1200">
                <a:solidFill>
                  <a:schemeClr val="tx1"/>
                </a:solidFill>
                <a:latin typeface="+mn-lt"/>
                <a:ea typeface="+mn-ea"/>
                <a:cs typeface="+mn-cs"/>
              </a:defRPr>
            </a:lvl2pPr>
            <a:lvl3pPr marL="653064" algn="l" defTabSz="653064" rtl="0" eaLnBrk="1" latinLnBrk="0" hangingPunct="1">
              <a:defRPr sz="1300" kern="1200">
                <a:solidFill>
                  <a:schemeClr val="tx1"/>
                </a:solidFill>
                <a:latin typeface="+mn-lt"/>
                <a:ea typeface="+mn-ea"/>
                <a:cs typeface="+mn-cs"/>
              </a:defRPr>
            </a:lvl3pPr>
            <a:lvl4pPr marL="979597" algn="l" defTabSz="653064" rtl="0" eaLnBrk="1" latinLnBrk="0" hangingPunct="1">
              <a:defRPr sz="1300" kern="1200">
                <a:solidFill>
                  <a:schemeClr val="tx1"/>
                </a:solidFill>
                <a:latin typeface="+mn-lt"/>
                <a:ea typeface="+mn-ea"/>
                <a:cs typeface="+mn-cs"/>
              </a:defRPr>
            </a:lvl4pPr>
            <a:lvl5pPr marL="1306129" algn="l" defTabSz="653064" rtl="0" eaLnBrk="1" latinLnBrk="0" hangingPunct="1">
              <a:defRPr sz="1300" kern="1200">
                <a:solidFill>
                  <a:schemeClr val="tx1"/>
                </a:solidFill>
                <a:latin typeface="+mn-lt"/>
                <a:ea typeface="+mn-ea"/>
                <a:cs typeface="+mn-cs"/>
              </a:defRPr>
            </a:lvl5pPr>
            <a:lvl6pPr marL="1632661" algn="l" defTabSz="653064" rtl="0" eaLnBrk="1" latinLnBrk="0" hangingPunct="1">
              <a:defRPr sz="1300" kern="1200">
                <a:solidFill>
                  <a:schemeClr val="tx1"/>
                </a:solidFill>
                <a:latin typeface="+mn-lt"/>
                <a:ea typeface="+mn-ea"/>
                <a:cs typeface="+mn-cs"/>
              </a:defRPr>
            </a:lvl6pPr>
            <a:lvl7pPr marL="1959193" algn="l" defTabSz="653064" rtl="0" eaLnBrk="1" latinLnBrk="0" hangingPunct="1">
              <a:defRPr sz="1300" kern="1200">
                <a:solidFill>
                  <a:schemeClr val="tx1"/>
                </a:solidFill>
                <a:latin typeface="+mn-lt"/>
                <a:ea typeface="+mn-ea"/>
                <a:cs typeface="+mn-cs"/>
              </a:defRPr>
            </a:lvl7pPr>
            <a:lvl8pPr marL="2285726" algn="l" defTabSz="653064" rtl="0" eaLnBrk="1" latinLnBrk="0" hangingPunct="1">
              <a:defRPr sz="1300" kern="1200">
                <a:solidFill>
                  <a:schemeClr val="tx1"/>
                </a:solidFill>
                <a:latin typeface="+mn-lt"/>
                <a:ea typeface="+mn-ea"/>
                <a:cs typeface="+mn-cs"/>
              </a:defRPr>
            </a:lvl8pPr>
            <a:lvl9pPr marL="2612258" algn="l" defTabSz="653064" rtl="0" eaLnBrk="1" latinLnBrk="0" hangingPunct="1">
              <a:defRPr sz="1300" kern="1200">
                <a:solidFill>
                  <a:schemeClr val="tx1"/>
                </a:solidFill>
                <a:latin typeface="+mn-lt"/>
                <a:ea typeface="+mn-ea"/>
                <a:cs typeface="+mn-cs"/>
              </a:defRPr>
            </a:lvl9pPr>
          </a:lstStyle>
          <a:p>
            <a:pPr>
              <a:defRPr/>
            </a:pPr>
            <a:r>
              <a:rPr lang="en-US" sz="2400" u="sng" dirty="0">
                <a:latin typeface="Adobe Clean Light" panose="020B0303020404020204" pitchFamily="34" charset="0"/>
              </a:rPr>
              <a:t>Features (326 total)</a:t>
            </a:r>
          </a:p>
          <a:p>
            <a:pPr>
              <a:defRPr/>
            </a:pPr>
            <a:endParaRPr lang="en-US" sz="2000" dirty="0">
              <a:latin typeface="Adobe Clean Light" panose="020B0303020404020204" pitchFamily="34" charset="0"/>
            </a:endParaRPr>
          </a:p>
          <a:p>
            <a:pPr marL="342900" indent="-342900">
              <a:buFont typeface="Arial" panose="020B0604020202020204" pitchFamily="34" charset="0"/>
              <a:buChar char="•"/>
              <a:defRPr/>
            </a:pPr>
            <a:r>
              <a:rPr lang="en-US" sz="2000" dirty="0">
                <a:latin typeface="Adobe Clean Light" panose="020B0303020404020204" pitchFamily="34" charset="0"/>
              </a:rPr>
              <a:t>Colors, sorted colors, differences, min/max,  max-in, mean/</a:t>
            </a:r>
            <a:r>
              <a:rPr lang="en-US" sz="2000" dirty="0" err="1">
                <a:latin typeface="Adobe Clean Light" panose="020B0303020404020204" pitchFamily="34" charset="0"/>
              </a:rPr>
              <a:t>std</a:t>
            </a:r>
            <a:r>
              <a:rPr lang="en-US" sz="2000" dirty="0">
                <a:latin typeface="Adobe Clean Light" panose="020B0303020404020204" pitchFamily="34" charset="0"/>
              </a:rPr>
              <a:t> dev, PCA features, hue probability, hue entropy</a:t>
            </a:r>
          </a:p>
          <a:p>
            <a:pPr marL="342900" indent="-342900">
              <a:buFont typeface="Arial" panose="020B0604020202020204" pitchFamily="34" charset="0"/>
              <a:buChar char="•"/>
              <a:defRPr/>
            </a:pPr>
            <a:endParaRPr lang="en-US" sz="2000" dirty="0">
              <a:latin typeface="Adobe Clean Light" panose="020B0303020404020204" pitchFamily="34" charset="0"/>
            </a:endParaRPr>
          </a:p>
          <a:p>
            <a:pPr marL="342900" indent="-342900">
              <a:buFont typeface="Arial" panose="020B0604020202020204" pitchFamily="34" charset="0"/>
              <a:buChar char="•"/>
              <a:defRPr/>
            </a:pPr>
            <a:r>
              <a:rPr lang="en-US" sz="2000" dirty="0">
                <a:latin typeface="Adobe Clean Light" panose="020B0303020404020204" pitchFamily="34" charset="0"/>
              </a:rPr>
              <a:t>RGB, HSV, </a:t>
            </a:r>
            <a:r>
              <a:rPr lang="en-US" sz="2000" dirty="0" err="1">
                <a:latin typeface="Adobe Clean Light" panose="020B0303020404020204" pitchFamily="34" charset="0"/>
              </a:rPr>
              <a:t>CIELab</a:t>
            </a:r>
            <a:r>
              <a:rPr lang="en-US" sz="2000" dirty="0">
                <a:latin typeface="Adobe Clean Light" panose="020B0303020404020204" pitchFamily="34" charset="0"/>
              </a:rPr>
              <a:t>, </a:t>
            </a:r>
            <a:r>
              <a:rPr lang="en-US" sz="2000" dirty="0" err="1">
                <a:latin typeface="Adobe Clean Light" panose="020B0303020404020204" pitchFamily="34" charset="0"/>
              </a:rPr>
              <a:t>Kuler</a:t>
            </a:r>
            <a:r>
              <a:rPr lang="en-US" sz="2000" dirty="0">
                <a:latin typeface="Adobe Clean Light" panose="020B0303020404020204" pitchFamily="34" charset="0"/>
              </a:rPr>
              <a:t> color wheel</a:t>
            </a:r>
          </a:p>
          <a:p>
            <a:pPr>
              <a:defRPr/>
            </a:pPr>
            <a:endParaRPr lang="en-US" sz="20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957" y="1227885"/>
            <a:ext cx="3168044" cy="82212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106556" y="1427201"/>
                <a:ext cx="130431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1.9707</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8106556" y="1427201"/>
                <a:ext cx="1304316" cy="523220"/>
              </a:xfrm>
              <a:prstGeom prst="rect">
                <a:avLst/>
              </a:prstGeom>
              <a:blipFill>
                <a:blip r:embed="rId6"/>
                <a:stretch>
                  <a:fillRect/>
                </a:stretch>
              </a:blipFill>
            </p:spPr>
            <p:txBody>
              <a:bodyPr/>
              <a:lstStyle/>
              <a:p>
                <a:r>
                  <a:rPr lang="en-US">
                    <a:noFill/>
                  </a:rPr>
                  <a:t> </a:t>
                </a:r>
              </a:p>
            </p:txBody>
          </p:sp>
        </mc:Fallback>
      </mc:AlternateContent>
      <p:sp>
        <p:nvSpPr>
          <p:cNvPr id="14" name="TextBox 12"/>
          <p:cNvSpPr txBox="1"/>
          <p:nvPr/>
        </p:nvSpPr>
        <p:spPr>
          <a:xfrm>
            <a:off x="306309" y="5892225"/>
            <a:ext cx="1155441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dobe Clean Light" panose="020B0303020404020204" pitchFamily="34" charset="0"/>
              </a:rPr>
              <a:t>Reference:  Peter O'Donovan, </a:t>
            </a:r>
            <a:r>
              <a:rPr lang="en-US" sz="1600" dirty="0" err="1">
                <a:latin typeface="Adobe Clean Light" panose="020B0303020404020204" pitchFamily="34" charset="0"/>
              </a:rPr>
              <a:t>Aseem</a:t>
            </a:r>
            <a:r>
              <a:rPr lang="en-US" sz="1600" dirty="0">
                <a:latin typeface="Adobe Clean Light" panose="020B0303020404020204" pitchFamily="34" charset="0"/>
              </a:rPr>
              <a:t> </a:t>
            </a:r>
            <a:r>
              <a:rPr lang="en-US" sz="1600" dirty="0" err="1">
                <a:latin typeface="Adobe Clean Light" panose="020B0303020404020204" pitchFamily="34" charset="0"/>
              </a:rPr>
              <a:t>Agarwala</a:t>
            </a:r>
            <a:r>
              <a:rPr lang="en-US" sz="1600" dirty="0">
                <a:latin typeface="Adobe Clean Light" panose="020B0303020404020204" pitchFamily="34" charset="0"/>
              </a:rPr>
              <a:t>, Aaron </a:t>
            </a:r>
            <a:r>
              <a:rPr lang="en-US" sz="1600" dirty="0" err="1">
                <a:latin typeface="Adobe Clean Light" panose="020B0303020404020204" pitchFamily="34" charset="0"/>
              </a:rPr>
              <a:t>Hertzmann</a:t>
            </a:r>
            <a:r>
              <a:rPr lang="en-US" sz="1600" dirty="0">
                <a:latin typeface="Adobe Clean Light" panose="020B0303020404020204" pitchFamily="34" charset="0"/>
              </a:rPr>
              <a:t>, ”</a:t>
            </a:r>
            <a:r>
              <a:rPr lang="en-US" sz="1600" i="1" dirty="0">
                <a:latin typeface="Adobe Clean Light" panose="020B0303020404020204" pitchFamily="34" charset="0"/>
              </a:rPr>
              <a:t>Color Compatibility From Large Datasets</a:t>
            </a:r>
            <a:r>
              <a:rPr lang="en-US" sz="1600" b="1" i="1" dirty="0">
                <a:latin typeface="Adobe Clean Light" panose="020B0303020404020204" pitchFamily="34" charset="0"/>
              </a:rPr>
              <a:t>”</a:t>
            </a:r>
            <a:r>
              <a:rPr lang="en-US" sz="1600" dirty="0">
                <a:latin typeface="Adobe Clean Light" panose="020B0303020404020204" pitchFamily="34" charset="0"/>
              </a:rPr>
              <a:t> , ACM Transactions on Graphics,             	2011, 30, 43, (Proc. SIGGRAPH).</a:t>
            </a:r>
          </a:p>
        </p:txBody>
      </p:sp>
    </p:spTree>
    <p:extLst>
      <p:ext uri="{BB962C8B-B14F-4D97-AF65-F5344CB8AC3E}">
        <p14:creationId xmlns:p14="http://schemas.microsoft.com/office/powerpoint/2010/main" val="137168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Problem Statement</a:t>
            </a:r>
          </a:p>
        </p:txBody>
      </p:sp>
      <p:sp>
        <p:nvSpPr>
          <p:cNvPr id="14" name="TextBox 13"/>
          <p:cNvSpPr txBox="1"/>
          <p:nvPr/>
        </p:nvSpPr>
        <p:spPr>
          <a:xfrm>
            <a:off x="9062" y="1272477"/>
            <a:ext cx="12192000" cy="1077218"/>
          </a:xfrm>
          <a:prstGeom prst="rect">
            <a:avLst/>
          </a:prstGeom>
          <a:noFill/>
        </p:spPr>
        <p:txBody>
          <a:bodyPr wrap="square" rtlCol="0">
            <a:spAutoFit/>
          </a:bodyPr>
          <a:lstStyle/>
          <a:p>
            <a:pPr algn="ctr"/>
            <a:r>
              <a:rPr lang="en-US" sz="3200" dirty="0">
                <a:solidFill>
                  <a:sysClr val="windowText" lastClr="000000"/>
                </a:solidFill>
                <a:latin typeface="Adobe Clean Light" panose="020B0303020404020204" pitchFamily="34" charset="0"/>
              </a:rPr>
              <a:t>Creating </a:t>
            </a:r>
            <a:r>
              <a:rPr lang="en-US" sz="3200" dirty="0">
                <a:solidFill>
                  <a:srgbClr val="00B050"/>
                </a:solidFill>
                <a:latin typeface="Adobe Clean Light" panose="020B0303020404020204" pitchFamily="34" charset="0"/>
              </a:rPr>
              <a:t>Personalized Catalogues</a:t>
            </a:r>
            <a:r>
              <a:rPr lang="en-US" sz="3200" dirty="0">
                <a:solidFill>
                  <a:sysClr val="windowText" lastClr="000000"/>
                </a:solidFill>
                <a:latin typeface="Adobe Clean Light" panose="020B0303020404020204" pitchFamily="34" charset="0"/>
              </a:rPr>
              <a:t> to Retarget users with </a:t>
            </a:r>
            <a:r>
              <a:rPr lang="en-US" sz="3200" dirty="0">
                <a:solidFill>
                  <a:srgbClr val="FF0000"/>
                </a:solidFill>
                <a:latin typeface="Adobe Clean Light" panose="020B0303020404020204" pitchFamily="34" charset="0"/>
              </a:rPr>
              <a:t>Recommendations Embedded </a:t>
            </a:r>
            <a:r>
              <a:rPr lang="en-US" sz="3200" dirty="0">
                <a:solidFill>
                  <a:sysClr val="windowText" lastClr="000000"/>
                </a:solidFill>
                <a:latin typeface="Adobe Clean Light" panose="020B0303020404020204" pitchFamily="34" charset="0"/>
              </a:rPr>
              <a:t>in the </a:t>
            </a:r>
            <a:r>
              <a:rPr lang="en-US" sz="3200" dirty="0">
                <a:solidFill>
                  <a:srgbClr val="00B0F0"/>
                </a:solidFill>
                <a:latin typeface="Adobe Clean Light" panose="020B0303020404020204" pitchFamily="34" charset="0"/>
              </a:rPr>
              <a:t>Purchase Viewpoint </a:t>
            </a:r>
            <a:r>
              <a:rPr lang="en-US" sz="3200" dirty="0">
                <a:solidFill>
                  <a:sysClr val="windowText" lastClr="000000"/>
                </a:solidFill>
                <a:latin typeface="Adobe Clean Light" panose="020B0303020404020204" pitchFamily="34" charset="0"/>
              </a:rPr>
              <a:t>provided by Augmented Reality.</a:t>
            </a:r>
          </a:p>
        </p:txBody>
      </p:sp>
      <p:sp>
        <p:nvSpPr>
          <p:cNvPr id="15" name="TextBox 14"/>
          <p:cNvSpPr txBox="1"/>
          <p:nvPr/>
        </p:nvSpPr>
        <p:spPr>
          <a:xfrm>
            <a:off x="315370" y="3180745"/>
            <a:ext cx="1691836" cy="523220"/>
          </a:xfrm>
          <a:prstGeom prst="rect">
            <a:avLst/>
          </a:prstGeom>
          <a:noFill/>
        </p:spPr>
        <p:txBody>
          <a:bodyPr wrap="square" rtlCol="0">
            <a:spAutoFit/>
          </a:bodyPr>
          <a:lstStyle/>
          <a:p>
            <a:r>
              <a:rPr lang="en-US" sz="2800" u="sng" dirty="0">
                <a:latin typeface="Adobe Clean Light" panose="020B0303020404020204" pitchFamily="34" charset="0"/>
              </a:rPr>
              <a:t>Questions:</a:t>
            </a:r>
          </a:p>
        </p:txBody>
      </p:sp>
      <p:sp>
        <p:nvSpPr>
          <p:cNvPr id="2" name="TextBox 1"/>
          <p:cNvSpPr txBox="1"/>
          <p:nvPr/>
        </p:nvSpPr>
        <p:spPr>
          <a:xfrm>
            <a:off x="306309" y="3833257"/>
            <a:ext cx="1157938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dobe Clean Light" panose="020B0303020404020204" pitchFamily="34" charset="0"/>
              </a:rPr>
              <a:t>How to identify a user’s </a:t>
            </a:r>
            <a:r>
              <a:rPr lang="en-US" sz="2400" dirty="0">
                <a:solidFill>
                  <a:srgbClr val="00B0F0"/>
                </a:solidFill>
                <a:latin typeface="Adobe Clean Light" panose="020B0303020404020204" pitchFamily="34" charset="0"/>
              </a:rPr>
              <a:t>purchase viewpoint </a:t>
            </a:r>
            <a:r>
              <a:rPr lang="en-US" sz="2400" dirty="0">
                <a:latin typeface="Adobe Clean Light" panose="020B0303020404020204" pitchFamily="34" charset="0"/>
              </a:rPr>
              <a:t>from his/her app session?</a:t>
            </a:r>
          </a:p>
        </p:txBody>
      </p:sp>
      <p:sp>
        <p:nvSpPr>
          <p:cNvPr id="11" name="TextBox 10"/>
          <p:cNvSpPr txBox="1"/>
          <p:nvPr/>
        </p:nvSpPr>
        <p:spPr>
          <a:xfrm>
            <a:off x="306309" y="4585390"/>
            <a:ext cx="1157938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dobe Clean Light" panose="020B0303020404020204" pitchFamily="34" charset="0"/>
              </a:rPr>
              <a:t>How to create a catalogue recommending </a:t>
            </a:r>
            <a:r>
              <a:rPr lang="en-US" sz="2400" dirty="0">
                <a:solidFill>
                  <a:srgbClr val="FF0000"/>
                </a:solidFill>
                <a:latin typeface="Adobe Clean Light" panose="020B0303020404020204" pitchFamily="34" charset="0"/>
              </a:rPr>
              <a:t>relevant products embedded</a:t>
            </a:r>
            <a:r>
              <a:rPr lang="en-US" sz="2400" dirty="0">
                <a:latin typeface="Adobe Clean Light" panose="020B0303020404020204" pitchFamily="34" charset="0"/>
              </a:rPr>
              <a:t> in it?</a:t>
            </a:r>
          </a:p>
        </p:txBody>
      </p:sp>
      <p:sp>
        <p:nvSpPr>
          <p:cNvPr id="12" name="TextBox 11"/>
          <p:cNvSpPr txBox="1"/>
          <p:nvPr/>
        </p:nvSpPr>
        <p:spPr>
          <a:xfrm>
            <a:off x="306309" y="5373384"/>
            <a:ext cx="1157938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dobe Clean Light" panose="020B0303020404020204" pitchFamily="34" charset="0"/>
              </a:rPr>
              <a:t>How to generate a </a:t>
            </a:r>
            <a:r>
              <a:rPr lang="en-US" sz="2400" dirty="0">
                <a:solidFill>
                  <a:srgbClr val="00B050"/>
                </a:solidFill>
                <a:latin typeface="Adobe Clean Light" panose="020B0303020404020204" pitchFamily="34" charset="0"/>
              </a:rPr>
              <a:t>personalized content </a:t>
            </a:r>
            <a:r>
              <a:rPr lang="en-US" sz="2400" dirty="0">
                <a:latin typeface="Adobe Clean Light" panose="020B0303020404020204" pitchFamily="34" charset="0"/>
              </a:rPr>
              <a:t>suitable for the catalogue?</a:t>
            </a:r>
          </a:p>
        </p:txBody>
      </p:sp>
    </p:spTree>
    <p:extLst>
      <p:ext uri="{BB962C8B-B14F-4D97-AF65-F5344CB8AC3E}">
        <p14:creationId xmlns:p14="http://schemas.microsoft.com/office/powerpoint/2010/main" val="38583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3164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Color Compatibility </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20</a:t>
            </a:fld>
            <a:endParaRPr lang="en-US" dirty="0"/>
          </a:p>
        </p:txBody>
      </p:sp>
      <p:sp>
        <p:nvSpPr>
          <p:cNvPr id="13" name="TextBox 10"/>
          <p:cNvSpPr txBox="1"/>
          <p:nvPr/>
        </p:nvSpPr>
        <p:spPr>
          <a:xfrm>
            <a:off x="2950158" y="3677749"/>
            <a:ext cx="5931655" cy="2923877"/>
          </a:xfrm>
          <a:prstGeom prst="rect">
            <a:avLst/>
          </a:prstGeom>
          <a:noFill/>
        </p:spPr>
        <p:txBody>
          <a:bodyPr wrap="square" rtlCol="0">
            <a:spAutoFit/>
          </a:bodyPr>
          <a:lstStyle>
            <a:defPPr>
              <a:defRPr lang="en-US"/>
            </a:defPPr>
            <a:lvl1pPr marL="0" algn="l" defTabSz="653064" rtl="0" eaLnBrk="1" latinLnBrk="0" hangingPunct="1">
              <a:defRPr sz="1300" kern="1200">
                <a:solidFill>
                  <a:schemeClr val="tx1"/>
                </a:solidFill>
                <a:latin typeface="+mn-lt"/>
                <a:ea typeface="+mn-ea"/>
                <a:cs typeface="+mn-cs"/>
              </a:defRPr>
            </a:lvl1pPr>
            <a:lvl2pPr marL="326532" algn="l" defTabSz="653064" rtl="0" eaLnBrk="1" latinLnBrk="0" hangingPunct="1">
              <a:defRPr sz="1300" kern="1200">
                <a:solidFill>
                  <a:schemeClr val="tx1"/>
                </a:solidFill>
                <a:latin typeface="+mn-lt"/>
                <a:ea typeface="+mn-ea"/>
                <a:cs typeface="+mn-cs"/>
              </a:defRPr>
            </a:lvl2pPr>
            <a:lvl3pPr marL="653064" algn="l" defTabSz="653064" rtl="0" eaLnBrk="1" latinLnBrk="0" hangingPunct="1">
              <a:defRPr sz="1300" kern="1200">
                <a:solidFill>
                  <a:schemeClr val="tx1"/>
                </a:solidFill>
                <a:latin typeface="+mn-lt"/>
                <a:ea typeface="+mn-ea"/>
                <a:cs typeface="+mn-cs"/>
              </a:defRPr>
            </a:lvl3pPr>
            <a:lvl4pPr marL="979597" algn="l" defTabSz="653064" rtl="0" eaLnBrk="1" latinLnBrk="0" hangingPunct="1">
              <a:defRPr sz="1300" kern="1200">
                <a:solidFill>
                  <a:schemeClr val="tx1"/>
                </a:solidFill>
                <a:latin typeface="+mn-lt"/>
                <a:ea typeface="+mn-ea"/>
                <a:cs typeface="+mn-cs"/>
              </a:defRPr>
            </a:lvl4pPr>
            <a:lvl5pPr marL="1306129" algn="l" defTabSz="653064" rtl="0" eaLnBrk="1" latinLnBrk="0" hangingPunct="1">
              <a:defRPr sz="1300" kern="1200">
                <a:solidFill>
                  <a:schemeClr val="tx1"/>
                </a:solidFill>
                <a:latin typeface="+mn-lt"/>
                <a:ea typeface="+mn-ea"/>
                <a:cs typeface="+mn-cs"/>
              </a:defRPr>
            </a:lvl5pPr>
            <a:lvl6pPr marL="1632661" algn="l" defTabSz="653064" rtl="0" eaLnBrk="1" latinLnBrk="0" hangingPunct="1">
              <a:defRPr sz="1300" kern="1200">
                <a:solidFill>
                  <a:schemeClr val="tx1"/>
                </a:solidFill>
                <a:latin typeface="+mn-lt"/>
                <a:ea typeface="+mn-ea"/>
                <a:cs typeface="+mn-cs"/>
              </a:defRPr>
            </a:lvl6pPr>
            <a:lvl7pPr marL="1959193" algn="l" defTabSz="653064" rtl="0" eaLnBrk="1" latinLnBrk="0" hangingPunct="1">
              <a:defRPr sz="1300" kern="1200">
                <a:solidFill>
                  <a:schemeClr val="tx1"/>
                </a:solidFill>
                <a:latin typeface="+mn-lt"/>
                <a:ea typeface="+mn-ea"/>
                <a:cs typeface="+mn-cs"/>
              </a:defRPr>
            </a:lvl7pPr>
            <a:lvl8pPr marL="2285726" algn="l" defTabSz="653064" rtl="0" eaLnBrk="1" latinLnBrk="0" hangingPunct="1">
              <a:defRPr sz="1300" kern="1200">
                <a:solidFill>
                  <a:schemeClr val="tx1"/>
                </a:solidFill>
                <a:latin typeface="+mn-lt"/>
                <a:ea typeface="+mn-ea"/>
                <a:cs typeface="+mn-cs"/>
              </a:defRPr>
            </a:lvl8pPr>
            <a:lvl9pPr marL="2612258" algn="l" defTabSz="653064" rtl="0" eaLnBrk="1" latinLnBrk="0" hangingPunct="1">
              <a:defRPr sz="1300" kern="1200">
                <a:solidFill>
                  <a:schemeClr val="tx1"/>
                </a:solidFill>
                <a:latin typeface="+mn-lt"/>
                <a:ea typeface="+mn-ea"/>
                <a:cs typeface="+mn-cs"/>
              </a:defRPr>
            </a:lvl9pPr>
          </a:lstStyle>
          <a:p>
            <a:pPr marL="176213" indent="-176213">
              <a:defRPr/>
            </a:pPr>
            <a:r>
              <a:rPr lang="en-US" sz="2400" u="sng" dirty="0">
                <a:latin typeface="Adobe Clean Light" panose="020B0303020404020204" pitchFamily="34" charset="0"/>
              </a:rPr>
              <a:t>Models</a:t>
            </a:r>
          </a:p>
          <a:p>
            <a:pPr marL="176213" indent="-176213">
              <a:defRPr/>
            </a:pPr>
            <a:endParaRPr lang="en-US" sz="2400" dirty="0">
              <a:latin typeface="Adobe Clean Light" panose="020B0303020404020204" pitchFamily="34" charset="0"/>
            </a:endParaRPr>
          </a:p>
          <a:p>
            <a:pPr marL="342900" indent="-342900">
              <a:buFont typeface="Wingdings" panose="05000000000000000000" pitchFamily="2" charset="2"/>
              <a:buChar char="§"/>
              <a:defRPr/>
            </a:pPr>
            <a:r>
              <a:rPr lang="en-US" sz="2000" dirty="0">
                <a:latin typeface="Adobe Clean Light" panose="020B0303020404020204" pitchFamily="34" charset="0"/>
              </a:rPr>
              <a:t>Constant baseline: mean of training targets </a:t>
            </a:r>
          </a:p>
          <a:p>
            <a:pPr marL="342900" indent="-342900">
              <a:buFont typeface="Wingdings" panose="05000000000000000000" pitchFamily="2" charset="2"/>
              <a:buChar char="§"/>
              <a:defRPr/>
            </a:pPr>
            <a:r>
              <a:rPr lang="en-US" sz="2000" dirty="0">
                <a:latin typeface="Adobe Clean Light" panose="020B0303020404020204" pitchFamily="34" charset="0"/>
              </a:rPr>
              <a:t>Lasso</a:t>
            </a:r>
          </a:p>
          <a:p>
            <a:pPr marL="669432" lvl="2" indent="-342900">
              <a:buFont typeface="Arial" panose="020B0604020202020204" pitchFamily="34" charset="0"/>
              <a:buChar char="•"/>
              <a:defRPr/>
            </a:pPr>
            <a:r>
              <a:rPr lang="en-US" sz="2000" dirty="0">
                <a:latin typeface="Adobe Clean Light" panose="020B0303020404020204" pitchFamily="34" charset="0"/>
              </a:rPr>
              <a:t>Linear regression model with L1 norm on weights</a:t>
            </a:r>
          </a:p>
          <a:p>
            <a:pPr marL="669432" lvl="2" indent="-342900">
              <a:buFont typeface="Arial" panose="020B0604020202020204" pitchFamily="34" charset="0"/>
              <a:buChar char="•"/>
              <a:defRPr/>
            </a:pPr>
            <a:r>
              <a:rPr lang="en-US" sz="2000" dirty="0">
                <a:latin typeface="Adobe Clean Light" panose="020B0303020404020204" pitchFamily="34" charset="0"/>
              </a:rPr>
              <a:t>Solutions have many zero weights: feature selection</a:t>
            </a:r>
          </a:p>
          <a:p>
            <a:pPr marL="176213" indent="-176213">
              <a:buFontTx/>
              <a:buChar char="-"/>
              <a:defRPr/>
            </a:pPr>
            <a:endParaRPr lang="en-US" sz="1800" dirty="0">
              <a:latin typeface="Adobe Clean Light" panose="020B0303020404020204" pitchFamily="34" charset="0"/>
            </a:endParaRPr>
          </a:p>
          <a:p>
            <a:pPr marL="176213" lvl="1" indent="-176213">
              <a:buFontTx/>
              <a:buChar char="-"/>
              <a:defRPr/>
            </a:pPr>
            <a:endParaRPr lang="en-US" sz="1800" dirty="0"/>
          </a:p>
        </p:txBody>
      </p:sp>
      <p:sp>
        <p:nvSpPr>
          <p:cNvPr id="14" name="TextBox 13"/>
          <p:cNvSpPr txBox="1"/>
          <p:nvPr/>
        </p:nvSpPr>
        <p:spPr>
          <a:xfrm>
            <a:off x="5649362" y="2602224"/>
            <a:ext cx="65" cy="276999"/>
          </a:xfrm>
          <a:prstGeom prst="rect">
            <a:avLst/>
          </a:prstGeom>
          <a:noFill/>
        </p:spPr>
        <p:txBody>
          <a:bodyPr wrap="none" lIns="0" tIns="0" rIns="0" bIns="0" rtlCol="0">
            <a:spAutoFit/>
          </a:bodyPr>
          <a:lstStyle/>
          <a:p>
            <a:endParaRPr lang="en-US" dirty="0"/>
          </a:p>
        </p:txBody>
      </p:sp>
      <p:pic>
        <p:nvPicPr>
          <p:cNvPr id="17" name="Picture 16"/>
          <p:cNvPicPr>
            <a:picLocks noChangeAspect="1"/>
          </p:cNvPicPr>
          <p:nvPr/>
        </p:nvPicPr>
        <p:blipFill>
          <a:blip r:embed="rId4"/>
          <a:stretch>
            <a:fillRect/>
          </a:stretch>
        </p:blipFill>
        <p:spPr>
          <a:xfrm>
            <a:off x="3537842" y="2635793"/>
            <a:ext cx="4821830" cy="77403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667" y="1297336"/>
            <a:ext cx="3168044" cy="818839"/>
          </a:xfrm>
          <a:prstGeom prst="rect">
            <a:avLst/>
          </a:prstGeom>
        </p:spPr>
      </p:pic>
      <p:sp>
        <p:nvSpPr>
          <p:cNvPr id="24" name="Rounded Rectangle 23"/>
          <p:cNvSpPr/>
          <p:nvPr/>
        </p:nvSpPr>
        <p:spPr>
          <a:xfrm>
            <a:off x="7565182" y="1287844"/>
            <a:ext cx="1212514" cy="738231"/>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7537544" y="1395349"/>
                <a:ext cx="126779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2.3145</m:t>
                      </m:r>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7537544" y="1395349"/>
                <a:ext cx="1267790" cy="523220"/>
              </a:xfrm>
              <a:prstGeom prst="rect">
                <a:avLst/>
              </a:prstGeom>
              <a:blipFill>
                <a:blip r:embed="rId6"/>
                <a:stretch>
                  <a:fillRect/>
                </a:stretch>
              </a:blipFill>
            </p:spPr>
            <p:txBody>
              <a:bodyPr/>
              <a:lstStyle/>
              <a:p>
                <a:r>
                  <a:rPr lang="en-US">
                    <a:noFill/>
                  </a:rPr>
                  <a:t> </a:t>
                </a:r>
              </a:p>
            </p:txBody>
          </p:sp>
        </mc:Fallback>
      </mc:AlternateContent>
      <p:sp>
        <p:nvSpPr>
          <p:cNvPr id="2" name="Rounded Rectangle 1"/>
          <p:cNvSpPr/>
          <p:nvPr/>
        </p:nvSpPr>
        <p:spPr>
          <a:xfrm>
            <a:off x="3221372" y="2516128"/>
            <a:ext cx="5389228" cy="984664"/>
          </a:xfrm>
          <a:prstGeom prst="roundRect">
            <a:avLst/>
          </a:prstGeom>
          <a:solidFill>
            <a:srgbClr val="00B050">
              <a:alpha val="1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269260" y="1493481"/>
            <a:ext cx="1073859" cy="343803"/>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53064" rtl="0" eaLnBrk="1" latinLnBrk="0" hangingPunct="1">
              <a:defRPr sz="1300" kern="1200">
                <a:solidFill>
                  <a:schemeClr val="lt1"/>
                </a:solidFill>
                <a:latin typeface="+mn-lt"/>
                <a:ea typeface="+mn-ea"/>
                <a:cs typeface="+mn-cs"/>
              </a:defRPr>
            </a:lvl1pPr>
            <a:lvl2pPr marL="326532" algn="l" defTabSz="653064" rtl="0" eaLnBrk="1" latinLnBrk="0" hangingPunct="1">
              <a:defRPr sz="1300" kern="1200">
                <a:solidFill>
                  <a:schemeClr val="lt1"/>
                </a:solidFill>
                <a:latin typeface="+mn-lt"/>
                <a:ea typeface="+mn-ea"/>
                <a:cs typeface="+mn-cs"/>
              </a:defRPr>
            </a:lvl2pPr>
            <a:lvl3pPr marL="653064" algn="l" defTabSz="653064" rtl="0" eaLnBrk="1" latinLnBrk="0" hangingPunct="1">
              <a:defRPr sz="1300" kern="1200">
                <a:solidFill>
                  <a:schemeClr val="lt1"/>
                </a:solidFill>
                <a:latin typeface="+mn-lt"/>
                <a:ea typeface="+mn-ea"/>
                <a:cs typeface="+mn-cs"/>
              </a:defRPr>
            </a:lvl3pPr>
            <a:lvl4pPr marL="979597" algn="l" defTabSz="653064" rtl="0" eaLnBrk="1" latinLnBrk="0" hangingPunct="1">
              <a:defRPr sz="1300" kern="1200">
                <a:solidFill>
                  <a:schemeClr val="lt1"/>
                </a:solidFill>
                <a:latin typeface="+mn-lt"/>
                <a:ea typeface="+mn-ea"/>
                <a:cs typeface="+mn-cs"/>
              </a:defRPr>
            </a:lvl4pPr>
            <a:lvl5pPr marL="1306129" algn="l" defTabSz="653064" rtl="0" eaLnBrk="1" latinLnBrk="0" hangingPunct="1">
              <a:defRPr sz="1300" kern="1200">
                <a:solidFill>
                  <a:schemeClr val="lt1"/>
                </a:solidFill>
                <a:latin typeface="+mn-lt"/>
                <a:ea typeface="+mn-ea"/>
                <a:cs typeface="+mn-cs"/>
              </a:defRPr>
            </a:lvl5pPr>
            <a:lvl6pPr marL="1632661" algn="l" defTabSz="653064" rtl="0" eaLnBrk="1" latinLnBrk="0" hangingPunct="1">
              <a:defRPr sz="1300" kern="1200">
                <a:solidFill>
                  <a:schemeClr val="lt1"/>
                </a:solidFill>
                <a:latin typeface="+mn-lt"/>
                <a:ea typeface="+mn-ea"/>
                <a:cs typeface="+mn-cs"/>
              </a:defRPr>
            </a:lvl6pPr>
            <a:lvl7pPr marL="1959193" algn="l" defTabSz="653064" rtl="0" eaLnBrk="1" latinLnBrk="0" hangingPunct="1">
              <a:defRPr sz="1300" kern="1200">
                <a:solidFill>
                  <a:schemeClr val="lt1"/>
                </a:solidFill>
                <a:latin typeface="+mn-lt"/>
                <a:ea typeface="+mn-ea"/>
                <a:cs typeface="+mn-cs"/>
              </a:defRPr>
            </a:lvl7pPr>
            <a:lvl8pPr marL="2285726" algn="l" defTabSz="653064" rtl="0" eaLnBrk="1" latinLnBrk="0" hangingPunct="1">
              <a:defRPr sz="1300" kern="1200">
                <a:solidFill>
                  <a:schemeClr val="lt1"/>
                </a:solidFill>
                <a:latin typeface="+mn-lt"/>
                <a:ea typeface="+mn-ea"/>
                <a:cs typeface="+mn-cs"/>
              </a:defRPr>
            </a:lvl8pPr>
            <a:lvl9pPr marL="2612258" algn="l" defTabSz="653064" rtl="0" eaLnBrk="1" latinLnBrk="0" hangingPunct="1">
              <a:defRPr sz="13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10898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9688" y="6289345"/>
            <a:ext cx="2743200" cy="365125"/>
          </a:xfrm>
        </p:spPr>
        <p:txBody>
          <a:bodyPr/>
          <a:lstStyle/>
          <a:p>
            <a:pPr algn="ctr"/>
            <a:fld id="{90156F56-D5AE-4C6F-B826-C69D1BC521BB}" type="slidenum">
              <a:rPr lang="en-US" smtClean="0"/>
              <a:pPr algn="ctr"/>
              <a:t>21</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15370" y="125207"/>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Ranking</a:t>
            </a:r>
          </a:p>
        </p:txBody>
      </p:sp>
      <p:sp>
        <p:nvSpPr>
          <p:cNvPr id="2" name="Rounded Rectangle 1"/>
          <p:cNvSpPr/>
          <p:nvPr/>
        </p:nvSpPr>
        <p:spPr>
          <a:xfrm>
            <a:off x="2493213" y="1553036"/>
            <a:ext cx="7498075" cy="797077"/>
          </a:xfrm>
          <a:prstGeom prst="roundRect">
            <a:avLst/>
          </a:prstGeom>
          <a:solidFill>
            <a:srgbClr val="5B9BD5">
              <a:alpha val="2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973094" y="4811180"/>
            <a:ext cx="8538311" cy="893735"/>
          </a:xfrm>
          <a:prstGeom prst="roundRect">
            <a:avLst/>
          </a:prstGeom>
          <a:solidFill>
            <a:srgbClr val="5B9BD5">
              <a:alpha val="2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p:cNvSpPr txBox="1">
            <a:spLocks/>
          </p:cNvSpPr>
          <p:nvPr/>
        </p:nvSpPr>
        <p:spPr>
          <a:xfrm>
            <a:off x="5482303" y="6280956"/>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21</a:t>
            </a:fld>
            <a:endParaRPr lang="en-US" dirty="0"/>
          </a:p>
        </p:txBody>
      </p:sp>
      <p:sp>
        <p:nvSpPr>
          <p:cNvPr id="13" name="Rounded Rectangle 12"/>
          <p:cNvSpPr/>
          <p:nvPr/>
        </p:nvSpPr>
        <p:spPr>
          <a:xfrm>
            <a:off x="2493212" y="3184217"/>
            <a:ext cx="7498076" cy="797077"/>
          </a:xfrm>
          <a:prstGeom prst="roundRect">
            <a:avLst/>
          </a:prstGeom>
          <a:solidFill>
            <a:srgbClr val="5B9BD5">
              <a:alpha val="2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118331" y="5054102"/>
                <a:ext cx="8247835" cy="331950"/>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𝑆𝑐𝑜𝑟</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𝑜𝑣𝑒𝑟𝑎𝑙𝑙</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𝑟𝑒𝑐𝑜</m:t>
                            </m:r>
                            <m:r>
                              <a:rPr lang="en-US" sz="2000" b="0" i="1" smtClean="0">
                                <a:latin typeface="Cambria Math" panose="02040503050406030204" pitchFamily="18" charset="0"/>
                              </a:rPr>
                              <m:t>.</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𝑤</m:t>
                        </m:r>
                      </m:e>
                      <m:sub>
                        <m:r>
                          <a:rPr lang="en-US" sz="2000" b="0" i="1" smtClean="0">
                            <a:latin typeface="Cambria Math" panose="02040503050406030204" pitchFamily="18" charset="0"/>
                          </a:rPr>
                          <m:t>𝑠𝑡𝑦𝑙𝑒</m:t>
                        </m:r>
                      </m:sub>
                    </m:sSub>
                    <m:r>
                      <a:rPr lang="en-US" sz="2000" b="0" i="1" smtClean="0">
                        <a:latin typeface="Cambria Math" panose="02040503050406030204" pitchFamily="18" charset="0"/>
                      </a:rPr>
                      <m:t>∗</m:t>
                    </m:r>
                    <m:r>
                      <a:rPr lang="en-US" sz="2000" b="0" i="1" smtClean="0">
                        <a:latin typeface="Cambria Math" panose="02040503050406030204" pitchFamily="18" charset="0"/>
                      </a:rPr>
                      <m:t>𝑆𝑐𝑜𝑟</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𝑠𝑡𝑦𝑙𝑒</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𝑤</m:t>
                        </m:r>
                      </m:e>
                      <m:sub>
                        <m:r>
                          <a:rPr lang="en-US" sz="2000" b="0" i="1" smtClean="0">
                            <a:latin typeface="Cambria Math" panose="02040503050406030204" pitchFamily="18" charset="0"/>
                          </a:rPr>
                          <m:t>𝑡h𝑒𝑚𝑒</m:t>
                        </m:r>
                      </m:sub>
                    </m:sSub>
                    <m:r>
                      <a:rPr lang="en-US" sz="2000" b="0" i="1" smtClean="0">
                        <a:latin typeface="Cambria Math" panose="02040503050406030204" pitchFamily="18" charset="0"/>
                      </a:rPr>
                      <m:t>∗</m:t>
                    </m:r>
                  </m:oMath>
                </a14:m>
                <a:r>
                  <a:rPr lang="en-US" sz="2000" dirty="0"/>
                  <a:t> </a:t>
                </a:r>
                <a14:m>
                  <m:oMath xmlns:m="http://schemas.openxmlformats.org/officeDocument/2006/math">
                    <m:r>
                      <a:rPr lang="en-US" sz="2000" b="0" i="1" smtClean="0">
                        <a:latin typeface="Cambria Math" panose="02040503050406030204" pitchFamily="18" charset="0"/>
                      </a:rPr>
                      <m:t>𝑆𝑐𝑜𝑟</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𝑡h𝑒𝑚𝑒</m:t>
                        </m:r>
                      </m:sub>
                    </m:sSub>
                  </m:oMath>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2118331" y="5054102"/>
                <a:ext cx="8247835" cy="331950"/>
              </a:xfrm>
              <a:prstGeom prst="rect">
                <a:avLst/>
              </a:prstGeom>
              <a:blipFill>
                <a:blip r:embed="rId4"/>
                <a:stretch>
                  <a:fillRect l="-1035"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828135" y="1618952"/>
                <a:ext cx="6693756" cy="665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𝑆𝑐𝑜𝑟</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𝑠𝑡𝑦𝑙𝑒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𝑟𝑒𝑐𝑜</m:t>
                              </m:r>
                              <m:r>
                                <a:rPr lang="en-US" sz="2000" b="0" i="1" smtClean="0">
                                  <a:latin typeface="Cambria Math" panose="02040503050406030204" pitchFamily="18" charset="0"/>
                                </a:rPr>
                                <m:t>.</m:t>
                              </m:r>
                            </m:sub>
                          </m:sSub>
                        </m:e>
                      </m:d>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dirty="0" smtClean="0">
                              <a:latin typeface="Cambria Math" panose="02040503050406030204" pitchFamily="18" charset="0"/>
                            </a:rPr>
                            <m:t>1+</m:t>
                          </m:r>
                          <m:r>
                            <a:rPr lang="en-US" sz="2000" b="0" i="1" dirty="0" smtClean="0">
                              <a:latin typeface="Cambria Math" panose="02040503050406030204" pitchFamily="18" charset="0"/>
                            </a:rPr>
                            <m:t>𝐷</m:t>
                          </m:r>
                          <m:r>
                            <a:rPr lang="en-US" sz="2000" b="0" i="1" dirty="0" smtClean="0">
                              <a:latin typeface="Cambria Math" panose="02040503050406030204" pitchFamily="18" charset="0"/>
                            </a:rPr>
                            <m:t>(</m:t>
                          </m:r>
                          <m:r>
                            <a:rPr lang="en-US" sz="2000" b="0" i="1" smtClean="0">
                              <a:latin typeface="Cambria Math" panose="02040503050406030204" pitchFamily="18" charset="0"/>
                            </a:rPr>
                            <m:t>𝑚𝑜𝑑𝑒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𝑜𝑟𝑖𝑔</m:t>
                              </m:r>
                              <m:r>
                                <a:rPr lang="en-US" sz="2000" b="0" i="1" smtClean="0">
                                  <a:latin typeface="Cambria Math" panose="02040503050406030204" pitchFamily="18" charset="0"/>
                                </a:rPr>
                                <m:t>.</m:t>
                              </m:r>
                            </m:sub>
                          </m:sSub>
                          <m:r>
                            <a:rPr lang="en-US" sz="2000" b="0" i="1" smtClean="0">
                              <a:latin typeface="Cambria Math" panose="02040503050406030204" pitchFamily="18" charset="0"/>
                            </a:rPr>
                            <m:t>, </m:t>
                          </m:r>
                          <m:r>
                            <a:rPr lang="en-US" sz="2000" b="0" i="1" smtClean="0">
                              <a:latin typeface="Cambria Math" panose="02040503050406030204" pitchFamily="18" charset="0"/>
                            </a:rPr>
                            <m:t>𝑚𝑜𝑑𝑒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𝑟𝑒𝑐𝑜</m:t>
                              </m:r>
                              <m:r>
                                <a:rPr lang="en-US" sz="2000" b="0" i="1" smtClean="0">
                                  <a:latin typeface="Cambria Math" panose="02040503050406030204" pitchFamily="18" charset="0"/>
                                </a:rPr>
                                <m:t>.</m:t>
                              </m:r>
                            </m:sub>
                          </m:sSub>
                          <m:r>
                            <a:rPr lang="en-US" sz="2000" b="0" i="1" dirty="0" smtClean="0">
                              <a:latin typeface="Cambria Math" panose="02040503050406030204" pitchFamily="18" charset="0"/>
                            </a:rPr>
                            <m:t>)</m:t>
                          </m:r>
                        </m:den>
                      </m:f>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828135" y="1618952"/>
                <a:ext cx="6693756" cy="66524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20668" y="3216228"/>
                <a:ext cx="7472110" cy="639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𝑆𝑐𝑜𝑟</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𝑡h𝑒𝑚𝑒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𝑟𝑒𝑐𝑜</m:t>
                              </m:r>
                              <m:r>
                                <a:rPr lang="en-US" sz="2000" b="0" i="1" smtClean="0">
                                  <a:latin typeface="Cambria Math" panose="02040503050406030204" pitchFamily="18" charset="0"/>
                                </a:rPr>
                                <m:t>.</m:t>
                              </m:r>
                            </m:sub>
                          </m:sSub>
                        </m:e>
                      </m:d>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𝑟</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𝑡h𝑒𝑚</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𝑒𝑚𝑏𝑒𝑑𝑑𝑒𝑑</m:t>
                                  </m:r>
                                  <m:r>
                                    <a:rPr lang="en-US" sz="2000" b="0" i="1" smtClean="0">
                                      <a:latin typeface="Cambria Math" panose="02040503050406030204" pitchFamily="18" charset="0"/>
                                    </a:rPr>
                                    <m:t> </m:t>
                                  </m:r>
                                  <m:r>
                                    <a:rPr lang="en-US" sz="2000" b="0" i="1" smtClean="0">
                                      <a:latin typeface="Cambria Math" panose="02040503050406030204" pitchFamily="18" charset="0"/>
                                    </a:rPr>
                                    <m:t>𝑣𝑖𝑒𝑤𝑝𝑜𝑖𝑛𝑡</m:t>
                                  </m:r>
                                </m:sub>
                              </m:sSub>
                            </m:e>
                          </m:d>
                          <m:r>
                            <a:rPr lang="en-US" sz="2000" b="0" i="1" smtClean="0">
                              <a:latin typeface="Cambria Math" panose="02040503050406030204" pitchFamily="18" charset="0"/>
                            </a:rPr>
                            <m:t>−1</m:t>
                          </m:r>
                        </m:num>
                        <m:den>
                          <m:r>
                            <a:rPr lang="en-US" sz="2000" b="0" i="1" dirty="0" smtClean="0">
                              <a:latin typeface="Cambria Math" panose="02040503050406030204" pitchFamily="18" charset="0"/>
                            </a:rPr>
                            <m:t>4</m:t>
                          </m:r>
                        </m:den>
                      </m:f>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220668" y="3216228"/>
                <a:ext cx="7472110" cy="639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580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22</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10861"/>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Ranking</a:t>
            </a:r>
            <a:endParaRPr lang="en-US" dirty="0">
              <a:solidFill>
                <a:schemeClr val="bg1"/>
              </a:solidFill>
            </a:endParaRPr>
          </a:p>
        </p:txBody>
      </p:sp>
      <p:sp>
        <p:nvSpPr>
          <p:cNvPr id="11" name="Rounded Rectangle 10"/>
          <p:cNvSpPr/>
          <p:nvPr/>
        </p:nvSpPr>
        <p:spPr>
          <a:xfrm>
            <a:off x="8075690" y="5144296"/>
            <a:ext cx="688063" cy="441757"/>
          </a:xfrm>
          <a:prstGeom prst="roundRect">
            <a:avLst/>
          </a:prstGeom>
          <a:solidFill>
            <a:schemeClr val="bg2">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221362" y="5161771"/>
            <a:ext cx="733331" cy="424283"/>
          </a:xfrm>
          <a:prstGeom prst="roundRect">
            <a:avLst/>
          </a:prstGeom>
          <a:solidFill>
            <a:schemeClr val="bg2">
              <a:lumMod val="50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22</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80248" y="1046178"/>
                <a:ext cx="11460180" cy="424283"/>
              </a:xfrm>
              <a:prstGeom prst="rect">
                <a:avLst/>
              </a:prstGeom>
              <a:noFill/>
            </p:spPr>
            <p:txBody>
              <a:bodyPr wrap="square" rtlCol="0">
                <a:spAutoFit/>
              </a:bodyPr>
              <a:lstStyle/>
              <a:p>
                <a:r>
                  <a:rPr lang="en-US" sz="2000" dirty="0">
                    <a:latin typeface="Adobe Clean Light" panose="020B0303020404020204" pitchFamily="34" charset="0"/>
                  </a:rPr>
                  <a:t>…then, Ranking SVM is used to find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𝑠𝑡𝑦𝑙𝑒</m:t>
                        </m:r>
                      </m:sub>
                    </m:sSub>
                  </m:oMath>
                </a14:m>
                <a:r>
                  <a:rPr lang="en-US" sz="2000" dirty="0">
                    <a:latin typeface="Adobe Clean Light" panose="020B0303020404020204" pitchFamily="34" charset="0"/>
                  </a:rPr>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𝑡h𝑒𝑚𝑒</m:t>
                        </m:r>
                      </m:sub>
                    </m:sSub>
                    <m:r>
                      <a:rPr lang="en-US" sz="2000" b="0" i="1" smtClean="0">
                        <a:latin typeface="Cambria Math" panose="02040503050406030204" pitchFamily="18" charset="0"/>
                      </a:rPr>
                      <m:t>.</m:t>
                    </m:r>
                  </m:oMath>
                </a14:m>
                <a:r>
                  <a:rPr lang="en-US" sz="20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380248" y="1046178"/>
                <a:ext cx="11460180" cy="424283"/>
              </a:xfrm>
              <a:prstGeom prst="rect">
                <a:avLst/>
              </a:prstGeom>
              <a:blipFill>
                <a:blip r:embed="rId4"/>
                <a:stretch>
                  <a:fillRect l="-532" t="-10145" b="-18841"/>
                </a:stretch>
              </a:blipFill>
            </p:spPr>
            <p:txBody>
              <a:bodyPr/>
              <a:lstStyle/>
              <a:p>
                <a:r>
                  <a:rPr lang="en-US">
                    <a:noFill/>
                  </a:rPr>
                  <a:t> </a:t>
                </a:r>
              </a:p>
            </p:txBody>
          </p:sp>
        </mc:Fallback>
      </mc:AlternateContent>
      <p:pic>
        <p:nvPicPr>
          <p:cNvPr id="14" name="Picture 13"/>
          <p:cNvPicPr>
            <a:picLocks noChangeAspect="1"/>
          </p:cNvPicPr>
          <p:nvPr/>
        </p:nvPicPr>
        <p:blipFill>
          <a:blip r:embed="rId5"/>
          <a:stretch>
            <a:fillRect/>
          </a:stretch>
        </p:blipFill>
        <p:spPr>
          <a:xfrm>
            <a:off x="2890915" y="1824416"/>
            <a:ext cx="6045976" cy="3037334"/>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658701" y="5161771"/>
                <a:ext cx="10511074" cy="424283"/>
              </a:xfrm>
              <a:prstGeom prst="rect">
                <a:avLst/>
              </a:prstGeom>
              <a:noFill/>
            </p:spPr>
            <p:txBody>
              <a:bodyPr wrap="square" rtlCol="0">
                <a:spAutoFit/>
              </a:bodyPr>
              <a:lstStyle/>
              <a:p>
                <a:r>
                  <a:rPr lang="en-US" sz="2000" dirty="0">
                    <a:latin typeface="Adobe Clean Light" panose="020B0303020404020204" pitchFamily="34" charset="0"/>
                  </a:rPr>
                  <a:t>After conducting an internal survey to get a ground truth, we got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a:latin typeface="Cambria Math" panose="02040503050406030204" pitchFamily="18" charset="0"/>
                          </a:rPr>
                          <m:t>𝑠𝑡𝑦𝑙𝑒</m:t>
                        </m:r>
                      </m:sub>
                    </m:sSub>
                  </m:oMath>
                </a14:m>
                <a:r>
                  <a:rPr lang="en-US" sz="2000" dirty="0">
                    <a:latin typeface="Adobe Clean Light" panose="020B0303020404020204" pitchFamily="34" charset="0"/>
                  </a:rPr>
                  <a:t> =  1.8266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a:latin typeface="Cambria Math" panose="02040503050406030204" pitchFamily="18" charset="0"/>
                          </a:rPr>
                          <m:t>𝑡h𝑒𝑚𝑒</m:t>
                        </m:r>
                      </m:sub>
                    </m:sSub>
                  </m:oMath>
                </a14:m>
                <a:r>
                  <a:rPr lang="en-US" sz="2000" dirty="0">
                    <a:latin typeface="Adobe Clean Light" panose="020B0303020404020204" pitchFamily="34" charset="0"/>
                  </a:rPr>
                  <a:t> = 3.5657 </a:t>
                </a:r>
                <a:r>
                  <a:rPr lang="en-US" dirty="0">
                    <a:latin typeface="Adobe Clean Light" panose="020B0303020404020204" pitchFamily="34" charset="0"/>
                  </a:rPr>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58701" y="5161771"/>
                <a:ext cx="10511074" cy="424283"/>
              </a:xfrm>
              <a:prstGeom prst="rect">
                <a:avLst/>
              </a:prstGeom>
              <a:blipFill>
                <a:blip r:embed="rId6"/>
                <a:stretch>
                  <a:fillRect l="-580" t="-10145" r="-1160" b="-18841"/>
                </a:stretch>
              </a:blipFill>
            </p:spPr>
            <p:txBody>
              <a:bodyPr/>
              <a:lstStyle/>
              <a:p>
                <a:r>
                  <a:rPr lang="en-US">
                    <a:noFill/>
                  </a:rPr>
                  <a:t> </a:t>
                </a:r>
              </a:p>
            </p:txBody>
          </p:sp>
        </mc:Fallback>
      </mc:AlternateContent>
      <p:sp>
        <p:nvSpPr>
          <p:cNvPr id="2" name="Rounded Rectangle 1"/>
          <p:cNvSpPr/>
          <p:nvPr/>
        </p:nvSpPr>
        <p:spPr>
          <a:xfrm>
            <a:off x="2721656" y="1583441"/>
            <a:ext cx="6509857" cy="3447875"/>
          </a:xfrm>
          <a:prstGeom prst="roundRect">
            <a:avLst/>
          </a:prstGeom>
          <a:solidFill>
            <a:schemeClr val="bg2">
              <a:lumMod val="50000"/>
              <a:alpha val="14902"/>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6016" y="5922262"/>
            <a:ext cx="1155441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Adobe Clean Light" panose="020B0303020404020204" pitchFamily="34" charset="0"/>
              </a:rPr>
              <a:t>Reference:  T. </a:t>
            </a:r>
            <a:r>
              <a:rPr lang="en-US" sz="1600" dirty="0" err="1">
                <a:latin typeface="Adobe Clean Light" panose="020B0303020404020204" pitchFamily="34" charset="0"/>
              </a:rPr>
              <a:t>Joachims</a:t>
            </a:r>
            <a:r>
              <a:rPr lang="en-US" sz="1600" dirty="0">
                <a:latin typeface="Adobe Clean Light" panose="020B0303020404020204" pitchFamily="34" charset="0"/>
              </a:rPr>
              <a:t>, ”</a:t>
            </a:r>
            <a:r>
              <a:rPr lang="en-US" sz="1600" i="1" dirty="0">
                <a:latin typeface="Adobe Clean Light" panose="020B0303020404020204" pitchFamily="34" charset="0"/>
              </a:rPr>
              <a:t>Optimizing Search Engines Using </a:t>
            </a:r>
            <a:r>
              <a:rPr lang="en-US" sz="1600" i="1" dirty="0" err="1">
                <a:latin typeface="Adobe Clean Light" panose="020B0303020404020204" pitchFamily="34" charset="0"/>
              </a:rPr>
              <a:t>Clickthrough</a:t>
            </a:r>
            <a:r>
              <a:rPr lang="en-US" sz="1600" i="1" dirty="0">
                <a:latin typeface="Adobe Clean Light" panose="020B0303020404020204" pitchFamily="34" charset="0"/>
              </a:rPr>
              <a:t> Data”</a:t>
            </a:r>
            <a:r>
              <a:rPr lang="en-US" sz="1600" dirty="0">
                <a:latin typeface="Adobe Clean Light" panose="020B0303020404020204" pitchFamily="34" charset="0"/>
              </a:rPr>
              <a:t>, Proceedings of the ACM Conference on Knowledge Discovery and 	Data Mining (KDD), ACM, 2002.</a:t>
            </a:r>
          </a:p>
        </p:txBody>
      </p:sp>
    </p:spTree>
    <p:extLst>
      <p:ext uri="{BB962C8B-B14F-4D97-AF65-F5344CB8AC3E}">
        <p14:creationId xmlns:p14="http://schemas.microsoft.com/office/powerpoint/2010/main" val="2663615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850902" y="6458769"/>
            <a:ext cx="2367095" cy="172171"/>
          </a:xfrm>
        </p:spPr>
        <p:txBody>
          <a:bodyPr/>
          <a:lstStyle/>
          <a:p>
            <a:pPr algn="ctr"/>
            <a:fld id="{90156F56-D5AE-4C6F-B826-C69D1BC521BB}" type="slidenum">
              <a:rPr lang="en-US" smtClean="0"/>
              <a:pPr algn="ctr"/>
              <a:t>23</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Image Enhancement</a:t>
            </a:r>
          </a:p>
        </p:txBody>
      </p:sp>
      <p:sp>
        <p:nvSpPr>
          <p:cNvPr id="10" name="Slide Number Placeholder 3"/>
          <p:cNvSpPr txBox="1">
            <a:spLocks/>
          </p:cNvSpPr>
          <p:nvPr/>
        </p:nvSpPr>
        <p:spPr>
          <a:xfrm>
            <a:off x="7149062" y="4306335"/>
            <a:ext cx="876473" cy="79348"/>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23</a:t>
            </a:fld>
            <a:endParaRPr lang="en-US" dirty="0"/>
          </a:p>
        </p:txBody>
      </p:sp>
      <p:sp>
        <p:nvSpPr>
          <p:cNvPr id="14" name="Slide Number Placeholder 3"/>
          <p:cNvSpPr txBox="1">
            <a:spLocks/>
          </p:cNvSpPr>
          <p:nvPr/>
        </p:nvSpPr>
        <p:spPr>
          <a:xfrm>
            <a:off x="8850902" y="6458769"/>
            <a:ext cx="2367095" cy="17217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23</a:t>
            </a:fld>
            <a:endParaRPr lang="en-US" dirty="0"/>
          </a:p>
        </p:txBody>
      </p:sp>
      <p:sp>
        <p:nvSpPr>
          <p:cNvPr id="15" name="Slide Number Placeholder 3"/>
          <p:cNvSpPr txBox="1">
            <a:spLocks/>
          </p:cNvSpPr>
          <p:nvPr/>
        </p:nvSpPr>
        <p:spPr>
          <a:xfrm>
            <a:off x="7149062" y="4306335"/>
            <a:ext cx="876473" cy="79348"/>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23</a:t>
            </a:fld>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81" y="2670867"/>
            <a:ext cx="2807615" cy="1583330"/>
          </a:xfrm>
          <a:prstGeom prst="rect">
            <a:avLst/>
          </a:prstGeom>
          <a:ln>
            <a:noFill/>
          </a:ln>
          <a:effectLst>
            <a:outerShdw blurRad="292100" dist="139700" dir="2700000" algn="tl" rotWithShape="0">
              <a:srgbClr val="333333">
                <a:alpha val="65000"/>
              </a:srgbClr>
            </a:outerShdw>
          </a:effectLst>
        </p:spPr>
      </p:pic>
      <p:sp>
        <p:nvSpPr>
          <p:cNvPr id="22" name="Left-Right Arrow 21"/>
          <p:cNvSpPr/>
          <p:nvPr/>
        </p:nvSpPr>
        <p:spPr>
          <a:xfrm>
            <a:off x="5033995" y="3374252"/>
            <a:ext cx="1940936" cy="280836"/>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535" y="2670867"/>
            <a:ext cx="2811261" cy="1583330"/>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5396556" y="2862836"/>
            <a:ext cx="1195117" cy="483433"/>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Adobe Clean Light" panose="020B0303020404020204" pitchFamily="34" charset="0"/>
              </a:rPr>
              <a:t>Contrast</a:t>
            </a:r>
          </a:p>
        </p:txBody>
      </p:sp>
      <p:sp>
        <p:nvSpPr>
          <p:cNvPr id="18" name="Rounded Rectangle 17"/>
          <p:cNvSpPr/>
          <p:nvPr/>
        </p:nvSpPr>
        <p:spPr>
          <a:xfrm>
            <a:off x="4092163" y="1817450"/>
            <a:ext cx="3639312" cy="599754"/>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Adobe Clean Light" panose="020B0303020404020204" pitchFamily="34" charset="0"/>
              </a:rPr>
              <a:t>User Camera might be of poor quality</a:t>
            </a:r>
          </a:p>
        </p:txBody>
      </p:sp>
      <p:sp>
        <p:nvSpPr>
          <p:cNvPr id="19" name="Rounded Rectangle 18"/>
          <p:cNvSpPr/>
          <p:nvPr/>
        </p:nvSpPr>
        <p:spPr>
          <a:xfrm>
            <a:off x="4092163" y="1051394"/>
            <a:ext cx="3639312" cy="619892"/>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Adobe Clean Light" panose="020B0303020404020204" pitchFamily="34" charset="0"/>
              </a:rPr>
              <a:t>Good Catalogues intend to engage the customer.</a:t>
            </a:r>
          </a:p>
        </p:txBody>
      </p:sp>
      <p:sp>
        <p:nvSpPr>
          <p:cNvPr id="23" name="Rounded Rectangle 22"/>
          <p:cNvSpPr/>
          <p:nvPr/>
        </p:nvSpPr>
        <p:spPr>
          <a:xfrm>
            <a:off x="4794256" y="6043831"/>
            <a:ext cx="2420413" cy="414937"/>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Adobe Clean Light" panose="020B0303020404020204" pitchFamily="34" charset="0"/>
              </a:rPr>
              <a:t>Auto-Cropping</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5535" y="4458445"/>
            <a:ext cx="2811261" cy="1585386"/>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01" y="4460501"/>
            <a:ext cx="2807615" cy="1583330"/>
          </a:xfrm>
          <a:prstGeom prst="rect">
            <a:avLst/>
          </a:prstGeom>
          <a:ln>
            <a:noFill/>
          </a:ln>
          <a:effectLst>
            <a:outerShdw blurRad="292100" dist="139700" dir="2700000" algn="tl" rotWithShape="0">
              <a:srgbClr val="333333">
                <a:alpha val="65000"/>
              </a:srgbClr>
            </a:outerShdw>
          </a:effectLst>
        </p:spPr>
      </p:pic>
      <p:sp>
        <p:nvSpPr>
          <p:cNvPr id="25" name="Left-Right Arrow 24"/>
          <p:cNvSpPr/>
          <p:nvPr/>
        </p:nvSpPr>
        <p:spPr>
          <a:xfrm>
            <a:off x="5005359" y="5223596"/>
            <a:ext cx="1940936" cy="280836"/>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5378268" y="4564230"/>
            <a:ext cx="1195117" cy="483433"/>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Adobe Clean Light" panose="020B0303020404020204" pitchFamily="34" charset="0"/>
              </a:rPr>
              <a:t>Sharpen</a:t>
            </a:r>
          </a:p>
        </p:txBody>
      </p:sp>
    </p:spTree>
    <p:extLst>
      <p:ext uri="{BB962C8B-B14F-4D97-AF65-F5344CB8AC3E}">
        <p14:creationId xmlns:p14="http://schemas.microsoft.com/office/powerpoint/2010/main" val="2721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 grpId="0" animBg="1"/>
      <p:bldP spid="23" grpId="0" animBg="1"/>
      <p:bldP spid="25"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24</a:t>
            </a:fld>
            <a:endParaRPr lang="en-US" dirty="0"/>
          </a:p>
        </p:txBody>
      </p:sp>
      <p:sp>
        <p:nvSpPr>
          <p:cNvPr id="8" name="Title 1"/>
          <p:cNvSpPr txBox="1">
            <a:spLocks/>
          </p:cNvSpPr>
          <p:nvPr/>
        </p:nvSpPr>
        <p:spPr>
          <a:xfrm>
            <a:off x="306309" y="14175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Evaluation</a:t>
            </a:r>
          </a:p>
        </p:txBody>
      </p:sp>
      <mc:AlternateContent xmlns:mc="http://schemas.openxmlformats.org/markup-compatibility/2006" xmlns:a14="http://schemas.microsoft.com/office/drawing/2010/main">
        <mc:Choice Requires="a14">
          <p:sp>
            <p:nvSpPr>
              <p:cNvPr id="9" name="TextBox 8"/>
              <p:cNvSpPr txBox="1"/>
              <p:nvPr/>
            </p:nvSpPr>
            <p:spPr>
              <a:xfrm>
                <a:off x="1347217" y="2369851"/>
                <a:ext cx="9497568" cy="7689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𝜏</m:t>
                      </m:r>
                      <m:r>
                        <a:rPr lang="en-US" sz="2400" i="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a:latin typeface="Cambria Math" panose="02040503050406030204" pitchFamily="18" charset="0"/>
                            </a:rPr>
                            <m:t>(</m:t>
                          </m:r>
                          <m:r>
                            <a:rPr lang="en-US" sz="2400" i="1" dirty="0">
                              <a:latin typeface="Cambria Math" panose="02040503050406030204" pitchFamily="18" charset="0"/>
                            </a:rPr>
                            <m:t>𝑛𝑢𝑚𝑏𝑒𝑟</m:t>
                          </m:r>
                          <m:r>
                            <a:rPr lang="en-US" sz="2400" i="1" dirty="0">
                              <a:latin typeface="Cambria Math" panose="02040503050406030204" pitchFamily="18" charset="0"/>
                            </a:rPr>
                            <m:t> </m:t>
                          </m:r>
                          <m:r>
                            <a:rPr lang="en-US" sz="2400" i="1" dirty="0">
                              <a:latin typeface="Cambria Math" panose="02040503050406030204" pitchFamily="18" charset="0"/>
                            </a:rPr>
                            <m:t>𝑜𝑓</m:t>
                          </m:r>
                          <m:r>
                            <a:rPr lang="en-US" sz="2400" i="1" dirty="0">
                              <a:latin typeface="Cambria Math" panose="02040503050406030204" pitchFamily="18" charset="0"/>
                            </a:rPr>
                            <m:t> </m:t>
                          </m:r>
                          <m:r>
                            <a:rPr lang="en-US" sz="2400" i="1" dirty="0">
                              <a:latin typeface="Cambria Math" panose="02040503050406030204" pitchFamily="18" charset="0"/>
                            </a:rPr>
                            <m:t>𝑐𝑜𝑛𝑐𝑜𝑟𝑑𝑎𝑛𝑡</m:t>
                          </m:r>
                          <m:r>
                            <a:rPr lang="en-US" sz="2400" i="1" dirty="0">
                              <a:latin typeface="Cambria Math" panose="02040503050406030204" pitchFamily="18" charset="0"/>
                            </a:rPr>
                            <m:t> </m:t>
                          </m:r>
                          <m:r>
                            <a:rPr lang="en-US" sz="2400" i="1" dirty="0">
                              <a:latin typeface="Cambria Math" panose="02040503050406030204" pitchFamily="18" charset="0"/>
                            </a:rPr>
                            <m:t>𝑝𝑎𝑖𝑟𝑠</m:t>
                          </m:r>
                          <m:r>
                            <a:rPr lang="en-US" sz="2400" i="1" dirty="0">
                              <a:latin typeface="Cambria Math" panose="02040503050406030204" pitchFamily="18" charset="0"/>
                            </a:rPr>
                            <m:t> −</m:t>
                          </m:r>
                          <m:r>
                            <a:rPr lang="en-US" sz="2400" i="1" dirty="0">
                              <a:latin typeface="Cambria Math" panose="02040503050406030204" pitchFamily="18" charset="0"/>
                            </a:rPr>
                            <m:t>𝑛𝑢𝑚𝑏𝑒𝑟</m:t>
                          </m:r>
                          <m:r>
                            <a:rPr lang="en-US" sz="2400" i="1" dirty="0">
                              <a:latin typeface="Cambria Math" panose="02040503050406030204" pitchFamily="18" charset="0"/>
                            </a:rPr>
                            <m:t> </m:t>
                          </m:r>
                          <m:r>
                            <a:rPr lang="en-US" sz="2400" i="1" dirty="0">
                              <a:latin typeface="Cambria Math" panose="02040503050406030204" pitchFamily="18" charset="0"/>
                            </a:rPr>
                            <m:t>𝑜𝑓</m:t>
                          </m:r>
                          <m:r>
                            <a:rPr lang="en-US" sz="2400" i="1" dirty="0">
                              <a:latin typeface="Cambria Math" panose="02040503050406030204" pitchFamily="18" charset="0"/>
                            </a:rPr>
                            <m:t> </m:t>
                          </m:r>
                          <m:r>
                            <a:rPr lang="en-US" sz="2400" i="1" dirty="0" err="1">
                              <a:latin typeface="Cambria Math" panose="02040503050406030204" pitchFamily="18" charset="0"/>
                            </a:rPr>
                            <m:t>𝑑𝑖𝑠𝑐𝑜𝑟𝑑𝑎𝑛𝑡</m:t>
                          </m:r>
                          <m:r>
                            <a:rPr lang="en-US" sz="2400" i="1" dirty="0">
                              <a:latin typeface="Cambria Math" panose="02040503050406030204" pitchFamily="18" charset="0"/>
                            </a:rPr>
                            <m:t> </m:t>
                          </m:r>
                          <m:r>
                            <a:rPr lang="en-US" sz="2400" i="1" dirty="0">
                              <a:latin typeface="Cambria Math" panose="02040503050406030204" pitchFamily="18" charset="0"/>
                            </a:rPr>
                            <m:t>𝑝𝑎𝑖𝑟𝑠</m:t>
                          </m:r>
                          <m:r>
                            <a:rPr lang="en-US" sz="2400" i="1" dirty="0">
                              <a:latin typeface="Cambria Math" panose="02040503050406030204" pitchFamily="18" charset="0"/>
                            </a:rPr>
                            <m:t>)</m:t>
                          </m:r>
                        </m:num>
                        <m:den>
                          <m:f>
                            <m:fPr>
                              <m:type m:val="lin"/>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den>
                      </m:f>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347217" y="2369851"/>
                <a:ext cx="9497568" cy="76899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325112" y="962380"/>
                <a:ext cx="3200400" cy="707886"/>
              </a:xfrm>
              <a:prstGeom prst="rect">
                <a:avLst/>
              </a:prstGeom>
              <a:noFill/>
            </p:spPr>
            <p:txBody>
              <a:bodyPr wrap="square" rtlCol="0">
                <a:spAutoFit/>
              </a:bodyPr>
              <a:lstStyle/>
              <a:p>
                <a:r>
                  <a:rPr lang="en-US" sz="4000" dirty="0">
                    <a:latin typeface="Adobe Clean Light" panose="020B0303020404020204" pitchFamily="34" charset="0"/>
                  </a:rPr>
                  <a:t>Kendall Tau (</a:t>
                </a:r>
                <a14:m>
                  <m:oMath xmlns:m="http://schemas.openxmlformats.org/officeDocument/2006/math">
                    <m:r>
                      <a:rPr lang="en-US" sz="4000" i="1">
                        <a:latin typeface="Cambria Math" panose="02040503050406030204" pitchFamily="18" charset="0"/>
                      </a:rPr>
                      <m:t>𝜏</m:t>
                    </m:r>
                  </m:oMath>
                </a14:m>
                <a:r>
                  <a:rPr lang="en-US" sz="4000" dirty="0">
                    <a:latin typeface="Adobe Clean Light" panose="020B0303020404020204" pitchFamily="34" charset="0"/>
                  </a:rPr>
                  <a:t>)</a:t>
                </a:r>
              </a:p>
            </p:txBody>
          </p:sp>
        </mc:Choice>
        <mc:Fallback xmlns="">
          <p:sp>
            <p:nvSpPr>
              <p:cNvPr id="11" name="TextBox 10"/>
              <p:cNvSpPr txBox="1">
                <a:spLocks noRot="1" noChangeAspect="1" noMove="1" noResize="1" noEditPoints="1" noAdjustHandles="1" noChangeArrowheads="1" noChangeShapeType="1" noTextEdit="1"/>
              </p:cNvSpPr>
              <p:nvPr/>
            </p:nvSpPr>
            <p:spPr>
              <a:xfrm>
                <a:off x="4325112" y="962380"/>
                <a:ext cx="3200400" cy="707886"/>
              </a:xfrm>
              <a:prstGeom prst="rect">
                <a:avLst/>
              </a:prstGeom>
              <a:blipFill>
                <a:blip r:embed="rId5"/>
                <a:stretch>
                  <a:fillRect l="-6857" t="-15517" r="-5333" b="-3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4992624" y="3499856"/>
                <a:ext cx="2221992" cy="1431063"/>
              </a:xfrm>
              <a:prstGeom prst="ellipse">
                <a:avLst/>
              </a:prstGeom>
              <a:solidFill>
                <a:srgbClr val="FFF2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𝜏</m:t>
                      </m:r>
                      <m:r>
                        <a:rPr lang="en-US" sz="2800" b="0" i="1" smtClean="0">
                          <a:solidFill>
                            <a:schemeClr val="tx1"/>
                          </a:solidFill>
                          <a:latin typeface="Cambria Math" panose="02040503050406030204" pitchFamily="18" charset="0"/>
                        </a:rPr>
                        <m:t>=67%</m:t>
                      </m:r>
                    </m:oMath>
                  </m:oMathPara>
                </a14:m>
                <a:endParaRPr lang="en-US" sz="2800" dirty="0">
                  <a:solidFill>
                    <a:schemeClr val="tx1"/>
                  </a:solidFill>
                </a:endParaRPr>
              </a:p>
            </p:txBody>
          </p:sp>
        </mc:Choice>
        <mc:Fallback xmlns="">
          <p:sp>
            <p:nvSpPr>
              <p:cNvPr id="12" name="Oval 11"/>
              <p:cNvSpPr>
                <a:spLocks noRot="1" noChangeAspect="1" noMove="1" noResize="1" noEditPoints="1" noAdjustHandles="1" noChangeArrowheads="1" noChangeShapeType="1" noTextEdit="1"/>
              </p:cNvSpPr>
              <p:nvPr/>
            </p:nvSpPr>
            <p:spPr>
              <a:xfrm>
                <a:off x="4992624" y="3499856"/>
                <a:ext cx="2221992" cy="1431063"/>
              </a:xfrm>
              <a:prstGeom prst="ellipse">
                <a:avLst/>
              </a:prstGeom>
              <a:blipFill>
                <a:blip r:embed="rId6"/>
                <a:stretch>
                  <a:fillRect/>
                </a:stretch>
              </a:blipFill>
              <a:ln>
                <a:solidFill>
                  <a:schemeClr val="bg1"/>
                </a:solidFill>
              </a:ln>
            </p:spPr>
            <p:txBody>
              <a:bodyPr/>
              <a:lstStyle/>
              <a:p>
                <a:r>
                  <a:rPr lang="en-US">
                    <a:noFill/>
                  </a:rPr>
                  <a:t> </a:t>
                </a:r>
              </a:p>
            </p:txBody>
          </p:sp>
        </mc:Fallback>
      </mc:AlternateContent>
      <p:sp>
        <p:nvSpPr>
          <p:cNvPr id="14" name="TextBox 13"/>
          <p:cNvSpPr txBox="1"/>
          <p:nvPr/>
        </p:nvSpPr>
        <p:spPr>
          <a:xfrm>
            <a:off x="3858768" y="5473127"/>
            <a:ext cx="4489704" cy="461665"/>
          </a:xfrm>
          <a:prstGeom prst="rect">
            <a:avLst/>
          </a:prstGeom>
          <a:noFill/>
        </p:spPr>
        <p:txBody>
          <a:bodyPr wrap="square" rtlCol="0">
            <a:spAutoFit/>
          </a:bodyPr>
          <a:lstStyle/>
          <a:p>
            <a:r>
              <a:rPr lang="en-US" sz="2400" dirty="0">
                <a:latin typeface="Adobe Clean Light" panose="020B0303020404020204" pitchFamily="34" charset="0"/>
              </a:rPr>
              <a:t>[number of testing data points = 10]</a:t>
            </a:r>
          </a:p>
        </p:txBody>
      </p:sp>
    </p:spTree>
    <p:extLst>
      <p:ext uri="{BB962C8B-B14F-4D97-AF65-F5344CB8AC3E}">
        <p14:creationId xmlns:p14="http://schemas.microsoft.com/office/powerpoint/2010/main" val="512599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nvSpPr>
        <p:spPr>
          <a:xfrm>
            <a:off x="8680806" y="63101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25</a:t>
            </a:fld>
            <a:endParaRPr lang="en-US" dirty="0"/>
          </a:p>
        </p:txBody>
      </p:sp>
      <p:sp>
        <p:nvSpPr>
          <p:cNvPr id="12" name="Title 1"/>
          <p:cNvSpPr txBox="1">
            <a:spLocks/>
          </p:cNvSpPr>
          <p:nvPr/>
        </p:nvSpPr>
        <p:spPr>
          <a:xfrm>
            <a:off x="297247" y="351769"/>
            <a:ext cx="11579384" cy="593725"/>
          </a:xfrm>
          <a:prstGeom prst="rect">
            <a:avLst/>
          </a:prstGeom>
        </p:spPr>
        <p:txBody>
          <a:bodyPr vert="horz" lIns="108829" tIns="54414" rIns="108829" bIns="5441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Solution Approach</a:t>
            </a:r>
          </a:p>
        </p:txBody>
      </p:sp>
      <p:sp>
        <p:nvSpPr>
          <p:cNvPr id="14" name="TextBox 6"/>
          <p:cNvSpPr txBox="1"/>
          <p:nvPr/>
        </p:nvSpPr>
        <p:spPr>
          <a:xfrm>
            <a:off x="613244" y="1264816"/>
            <a:ext cx="1179492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latin typeface="Adobe Clean Light" panose="020B0303020404020204" pitchFamily="34" charset="0"/>
              </a:rPr>
              <a:t>Generating </a:t>
            </a:r>
            <a:r>
              <a:rPr lang="en-US" sz="2800" dirty="0">
                <a:solidFill>
                  <a:srgbClr val="00B050"/>
                </a:solidFill>
                <a:latin typeface="Adobe Clean Light" panose="020B0303020404020204" pitchFamily="34" charset="0"/>
              </a:rPr>
              <a:t>personalized content </a:t>
            </a:r>
            <a:r>
              <a:rPr lang="en-US" sz="2800" dirty="0">
                <a:latin typeface="Adobe Clean Light" panose="020B0303020404020204" pitchFamily="34" charset="0"/>
              </a:rPr>
              <a:t>suitable for the catalogue.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410" y="2349544"/>
            <a:ext cx="4972260" cy="3156220"/>
          </a:xfrm>
          <a:prstGeom prst="rect">
            <a:avLst/>
          </a:prstGeom>
        </p:spPr>
      </p:pic>
      <p:sp>
        <p:nvSpPr>
          <p:cNvPr id="16" name="TextBox 4"/>
          <p:cNvSpPr txBox="1"/>
          <p:nvPr/>
        </p:nvSpPr>
        <p:spPr>
          <a:xfrm>
            <a:off x="9296093" y="3208773"/>
            <a:ext cx="2414461"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u="sng" dirty="0">
                <a:latin typeface="Adobe Clean Light" panose="020B0303020404020204" pitchFamily="34" charset="0"/>
              </a:rPr>
              <a:t>Output</a:t>
            </a:r>
            <a:r>
              <a:rPr lang="en-US" sz="2000" dirty="0">
                <a:latin typeface="Adobe Clean Light" panose="020B0303020404020204" pitchFamily="34" charset="0"/>
              </a:rPr>
              <a:t>: </a:t>
            </a:r>
            <a:br>
              <a:rPr lang="en-US" sz="2000" dirty="0">
                <a:latin typeface="Adobe Clean Light" panose="020B0303020404020204" pitchFamily="34" charset="0"/>
              </a:rPr>
            </a:br>
            <a:r>
              <a:rPr lang="en-US" sz="2000" dirty="0">
                <a:latin typeface="Adobe Clean Light" panose="020B0303020404020204" pitchFamily="34" charset="0"/>
              </a:rPr>
              <a:t>Four Sentences with image and location based descriptions</a:t>
            </a:r>
            <a:endParaRPr lang="en-US" sz="2000" u="sng" dirty="0">
              <a:latin typeface="Adobe Clean Light" panose="020B0303020404020204" pitchFamily="34" charset="0"/>
            </a:endParaRPr>
          </a:p>
          <a:p>
            <a:endParaRPr lang="en-US" dirty="0"/>
          </a:p>
        </p:txBody>
      </p:sp>
      <p:sp>
        <p:nvSpPr>
          <p:cNvPr id="17" name="TextBox 7"/>
          <p:cNvSpPr txBox="1"/>
          <p:nvPr/>
        </p:nvSpPr>
        <p:spPr>
          <a:xfrm>
            <a:off x="613244" y="2994226"/>
            <a:ext cx="2899996"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u="sng" dirty="0">
                <a:latin typeface="Adobe Clean Light" panose="020B0303020404020204" pitchFamily="34" charset="0"/>
              </a:rPr>
              <a:t>Input</a:t>
            </a:r>
            <a:r>
              <a:rPr lang="en-US" sz="2000" dirty="0">
                <a:latin typeface="Adobe Clean Light" panose="020B0303020404020204" pitchFamily="34" charset="0"/>
              </a:rPr>
              <a:t>: </a:t>
            </a:r>
          </a:p>
          <a:p>
            <a:pPr marL="342900" indent="-342900">
              <a:buFont typeface="Arial" panose="020B0604020202020204" pitchFamily="34" charset="0"/>
              <a:buChar char="•"/>
            </a:pPr>
            <a:r>
              <a:rPr lang="en-US" sz="2000" dirty="0">
                <a:latin typeface="Adobe Clean Light" panose="020B0303020404020204" pitchFamily="34" charset="0"/>
              </a:rPr>
              <a:t>Viewpoint </a:t>
            </a:r>
          </a:p>
          <a:p>
            <a:r>
              <a:rPr lang="en-US" sz="2000" dirty="0">
                <a:latin typeface="Adobe Clean Light" panose="020B0303020404020204" pitchFamily="34" charset="0"/>
              </a:rPr>
              <a:t>      (Camera Capture)</a:t>
            </a:r>
          </a:p>
          <a:p>
            <a:pPr marL="342900" indent="-342900">
              <a:buFont typeface="Arial" panose="020B0604020202020204" pitchFamily="34" charset="0"/>
              <a:buChar char="•"/>
            </a:pPr>
            <a:r>
              <a:rPr lang="en-US" sz="2000" dirty="0">
                <a:latin typeface="Adobe Clean Light" panose="020B0303020404020204" pitchFamily="34" charset="0"/>
              </a:rPr>
              <a:t>Location of Augmented Product</a:t>
            </a:r>
          </a:p>
          <a:p>
            <a:pPr marL="342900" indent="-342900">
              <a:buFont typeface="Arial" panose="020B0604020202020204" pitchFamily="34" charset="0"/>
              <a:buChar char="•"/>
            </a:pPr>
            <a:r>
              <a:rPr lang="en-US" sz="2000" dirty="0">
                <a:latin typeface="Adobe Clean Light" panose="020B0303020404020204" pitchFamily="34" charset="0"/>
              </a:rPr>
              <a:t>Color of Augmented Product</a:t>
            </a:r>
            <a:endParaRPr lang="en-US" sz="2000" dirty="0"/>
          </a:p>
        </p:txBody>
      </p:sp>
      <p:sp>
        <p:nvSpPr>
          <p:cNvPr id="18" name="Right Arrow 17"/>
          <p:cNvSpPr/>
          <p:nvPr/>
        </p:nvSpPr>
        <p:spPr>
          <a:xfrm>
            <a:off x="3630296" y="3349107"/>
            <a:ext cx="1215736" cy="460727"/>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ight Arrow 18"/>
          <p:cNvSpPr/>
          <p:nvPr/>
        </p:nvSpPr>
        <p:spPr>
          <a:xfrm>
            <a:off x="7907887" y="3379051"/>
            <a:ext cx="1215736" cy="460727"/>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19"/>
          <p:cNvPicPr>
            <a:picLocks noChangeAspect="1"/>
          </p:cNvPicPr>
          <p:nvPr/>
        </p:nvPicPr>
        <p:blipFill>
          <a:blip r:embed="rId4"/>
          <a:stretch>
            <a:fillRect/>
          </a:stretch>
        </p:blipFill>
        <p:spPr>
          <a:xfrm>
            <a:off x="-11575" y="0"/>
            <a:ext cx="12233275" cy="877232"/>
          </a:xfrm>
          <a:prstGeom prst="rect">
            <a:avLst/>
          </a:prstGeom>
        </p:spPr>
      </p:pic>
      <p:sp>
        <p:nvSpPr>
          <p:cNvPr id="21" name="Title 1"/>
          <p:cNvSpPr txBox="1">
            <a:spLocks/>
          </p:cNvSpPr>
          <p:nvPr/>
        </p:nvSpPr>
        <p:spPr>
          <a:xfrm>
            <a:off x="457379" y="118056"/>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a:p>
            <a:r>
              <a:rPr lang="en-US" dirty="0">
                <a:solidFill>
                  <a:schemeClr val="bg1"/>
                </a:solidFill>
              </a:rPr>
              <a:t>Solution Approach – Part III</a:t>
            </a:r>
          </a:p>
          <a:p>
            <a:endParaRPr lang="en-US" dirty="0">
              <a:solidFill>
                <a:schemeClr val="bg1"/>
              </a:solidFill>
            </a:endParaRPr>
          </a:p>
        </p:txBody>
      </p:sp>
    </p:spTree>
    <p:extLst>
      <p:ext uri="{BB962C8B-B14F-4D97-AF65-F5344CB8AC3E}">
        <p14:creationId xmlns:p14="http://schemas.microsoft.com/office/powerpoint/2010/main" val="177689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05" y="2766090"/>
            <a:ext cx="4022861" cy="2423046"/>
          </a:xfrm>
          <a:prstGeom prst="rect">
            <a:avLst/>
          </a:prstGeom>
        </p:spPr>
      </p:pic>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26</a:t>
            </a:fld>
            <a:endParaRPr lang="en-US" dirty="0"/>
          </a:p>
        </p:txBody>
      </p:sp>
      <p:pic>
        <p:nvPicPr>
          <p:cNvPr id="6" name="Picture 5"/>
          <p:cNvPicPr>
            <a:picLocks noChangeAspect="1"/>
          </p:cNvPicPr>
          <p:nvPr/>
        </p:nvPicPr>
        <p:blipFill>
          <a:blip r:embed="rId4"/>
          <a:stretch>
            <a:fillRect/>
          </a:stretch>
        </p:blipFill>
        <p:spPr>
          <a:xfrm>
            <a:off x="-11575" y="0"/>
            <a:ext cx="12233275" cy="877232"/>
          </a:xfrm>
          <a:prstGeom prst="rect">
            <a:avLst/>
          </a:prstGeom>
        </p:spPr>
      </p:pic>
      <p:sp>
        <p:nvSpPr>
          <p:cNvPr id="9" name="Title 1"/>
          <p:cNvSpPr txBox="1">
            <a:spLocks/>
          </p:cNvSpPr>
          <p:nvPr/>
        </p:nvSpPr>
        <p:spPr>
          <a:xfrm>
            <a:off x="304576" y="14175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Object Identification</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26</a:t>
            </a:fld>
            <a:endParaRPr lang="en-US" dirty="0"/>
          </a:p>
        </p:txBody>
      </p:sp>
      <p:pic>
        <p:nvPicPr>
          <p:cNvPr id="26" name="Content Placeholder 4" descr="RCNN.png"/>
          <p:cNvPicPr>
            <a:picLocks noGrp="1" noChangeAspect="1"/>
          </p:cNvPicPr>
          <p:nvPr>
            <p:ph idx="1"/>
          </p:nvPr>
        </p:nvPicPr>
        <p:blipFill rotWithShape="1">
          <a:blip r:embed="rId5"/>
          <a:srcRect l="53544" t="27565" r="22817" b="21597"/>
          <a:stretch/>
        </p:blipFill>
        <p:spPr>
          <a:xfrm>
            <a:off x="4422503" y="3159209"/>
            <a:ext cx="3309257" cy="1557237"/>
          </a:xfr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04" y="2780347"/>
            <a:ext cx="4022861" cy="2423046"/>
          </a:xfrm>
          <a:prstGeom prst="rect">
            <a:avLst/>
          </a:prstGeom>
        </p:spPr>
      </p:pic>
      <p:sp>
        <p:nvSpPr>
          <p:cNvPr id="48" name="Rectangle 47"/>
          <p:cNvSpPr/>
          <p:nvPr/>
        </p:nvSpPr>
        <p:spPr>
          <a:xfrm>
            <a:off x="10050007" y="4008663"/>
            <a:ext cx="771068" cy="863231"/>
          </a:xfrm>
          <a:prstGeom prst="rect">
            <a:avLst/>
          </a:prstGeom>
          <a:solidFill>
            <a:srgbClr val="5B9BD5">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984966" y="3636039"/>
            <a:ext cx="1783842" cy="808682"/>
          </a:xfrm>
          <a:prstGeom prst="rect">
            <a:avLst/>
          </a:prstGeom>
          <a:solidFill>
            <a:srgbClr val="5B9BD5">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1070144" y="3636039"/>
            <a:ext cx="743408" cy="1022558"/>
          </a:xfrm>
          <a:prstGeom prst="rect">
            <a:avLst/>
          </a:prstGeom>
          <a:solidFill>
            <a:srgbClr val="5B9BD5">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984966" y="3417715"/>
            <a:ext cx="865840" cy="21632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Sofa : 0.932</a:t>
            </a:r>
          </a:p>
        </p:txBody>
      </p:sp>
      <p:sp>
        <p:nvSpPr>
          <p:cNvPr id="52" name="Rectangle 51"/>
          <p:cNvSpPr/>
          <p:nvPr/>
        </p:nvSpPr>
        <p:spPr>
          <a:xfrm>
            <a:off x="11070144" y="3479077"/>
            <a:ext cx="914400" cy="14744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Chair : 0.895</a:t>
            </a:r>
          </a:p>
        </p:txBody>
      </p:sp>
      <p:sp>
        <p:nvSpPr>
          <p:cNvPr id="53" name="Rectangle 52"/>
          <p:cNvSpPr/>
          <p:nvPr/>
        </p:nvSpPr>
        <p:spPr>
          <a:xfrm>
            <a:off x="10050007" y="3791575"/>
            <a:ext cx="921100" cy="21308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Table : 0.739</a:t>
            </a:r>
          </a:p>
        </p:txBody>
      </p:sp>
      <p:sp>
        <p:nvSpPr>
          <p:cNvPr id="15" name="TextBox 14"/>
          <p:cNvSpPr txBox="1"/>
          <p:nvPr/>
        </p:nvSpPr>
        <p:spPr>
          <a:xfrm>
            <a:off x="494616" y="5545667"/>
            <a:ext cx="11199303" cy="646331"/>
          </a:xfrm>
          <a:prstGeom prst="rect">
            <a:avLst/>
          </a:prstGeom>
          <a:noFill/>
        </p:spPr>
        <p:txBody>
          <a:bodyPr wrap="square" rtlCol="0">
            <a:spAutoFit/>
          </a:bodyPr>
          <a:lstStyle/>
          <a:p>
            <a:r>
              <a:rPr lang="en-US" dirty="0">
                <a:latin typeface="Adobe Clean Light" panose="020B0303020404020204" pitchFamily="34" charset="0"/>
              </a:rPr>
              <a:t>Reference: </a:t>
            </a:r>
            <a:r>
              <a:rPr lang="en-US" dirty="0" err="1">
                <a:latin typeface="Adobe Clean Light" panose="020B0303020404020204" pitchFamily="34" charset="0"/>
              </a:rPr>
              <a:t>Girshick</a:t>
            </a:r>
            <a:r>
              <a:rPr lang="en-US" dirty="0">
                <a:latin typeface="Adobe Clean Light" panose="020B0303020404020204" pitchFamily="34" charset="0"/>
              </a:rPr>
              <a:t>, Ross, et al. “Rich feature hierarchies for accurate object detection and semantic segmentation.”</a:t>
            </a:r>
          </a:p>
          <a:p>
            <a:r>
              <a:rPr lang="en-US" i="1" dirty="0">
                <a:latin typeface="Adobe Clean Light" panose="020B0303020404020204" pitchFamily="34" charset="0"/>
              </a:rPr>
              <a:t>Computer Vision and Pattern Recognition (CVPR), 2014 IEEE Conference on</a:t>
            </a:r>
            <a:r>
              <a:rPr lang="en-US" dirty="0">
                <a:latin typeface="Adobe Clean Light" panose="020B0303020404020204" pitchFamily="34" charset="0"/>
              </a:rPr>
              <a:t>. IEEE, 2014.</a:t>
            </a:r>
          </a:p>
        </p:txBody>
      </p:sp>
      <p:sp>
        <p:nvSpPr>
          <p:cNvPr id="16" name="TextBox 15"/>
          <p:cNvSpPr txBox="1"/>
          <p:nvPr/>
        </p:nvSpPr>
        <p:spPr>
          <a:xfrm>
            <a:off x="3826273" y="1350950"/>
            <a:ext cx="5030677" cy="400110"/>
          </a:xfrm>
          <a:prstGeom prst="rect">
            <a:avLst/>
          </a:prstGeom>
        </p:spPr>
        <p:txBody>
          <a:bodyPr wrap="square" rtlCol="0">
            <a:spAutoFit/>
          </a:bodyPr>
          <a:lstStyle/>
          <a:p>
            <a:pPr algn="ctr"/>
            <a:r>
              <a:rPr lang="en-US" sz="2000" dirty="0">
                <a:latin typeface="Adobe Clean Light" panose="020B0303020404020204" pitchFamily="34" charset="0"/>
              </a:rPr>
              <a:t>Region Based Convolutional Neural Network</a:t>
            </a:r>
          </a:p>
        </p:txBody>
      </p:sp>
    </p:spTree>
    <p:extLst>
      <p:ext uri="{BB962C8B-B14F-4D97-AF65-F5344CB8AC3E}">
        <p14:creationId xmlns:p14="http://schemas.microsoft.com/office/powerpoint/2010/main" val="374552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62266 -0.00185 " pathEditMode="relative" rAng="0" ptsTypes="AA">
                                      <p:cBhvr>
                                        <p:cTn id="6" dur="2000" fill="hold"/>
                                        <p:tgtEl>
                                          <p:spTgt spid="56"/>
                                        </p:tgtEl>
                                        <p:attrNameLst>
                                          <p:attrName>ppt_x</p:attrName>
                                          <p:attrName>ppt_y</p:attrName>
                                        </p:attrNameLst>
                                      </p:cBhvr>
                                      <p:rCtr x="31172" y="-9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69" y="1164740"/>
            <a:ext cx="8479291" cy="5107239"/>
          </a:xfrm>
          <a:prstGeom prst="rect">
            <a:avLst/>
          </a:prstGeom>
        </p:spPr>
      </p:pic>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pic>
        <p:nvPicPr>
          <p:cNvPr id="6" name="Picture 5"/>
          <p:cNvPicPr>
            <a:picLocks noChangeAspect="1"/>
          </p:cNvPicPr>
          <p:nvPr/>
        </p:nvPicPr>
        <p:blipFill>
          <a:blip r:embed="rId4"/>
          <a:stretch>
            <a:fillRect/>
          </a:stretch>
        </p:blipFill>
        <p:spPr>
          <a:xfrm>
            <a:off x="-11575" y="0"/>
            <a:ext cx="12233275" cy="877232"/>
          </a:xfrm>
          <a:prstGeom prst="rect">
            <a:avLst/>
          </a:prstGeom>
        </p:spPr>
      </p:pic>
      <p:sp>
        <p:nvSpPr>
          <p:cNvPr id="9" name="Title 1"/>
          <p:cNvSpPr txBox="1">
            <a:spLocks/>
          </p:cNvSpPr>
          <p:nvPr/>
        </p:nvSpPr>
        <p:spPr>
          <a:xfrm>
            <a:off x="306309" y="12125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Object Color and Relative Location Estimation</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27</a:t>
            </a:fld>
            <a:endParaRPr lang="en-US" dirty="0"/>
          </a:p>
        </p:txBody>
      </p:sp>
      <p:sp>
        <p:nvSpPr>
          <p:cNvPr id="3" name="Rectangle 2"/>
          <p:cNvSpPr/>
          <p:nvPr/>
        </p:nvSpPr>
        <p:spPr>
          <a:xfrm>
            <a:off x="3444527" y="3263791"/>
            <a:ext cx="2654757" cy="2352131"/>
          </a:xfrm>
          <a:prstGeom prst="rect">
            <a:avLst/>
          </a:prstGeom>
          <a:solidFill>
            <a:srgbClr val="5B9BD5">
              <a:alpha val="0"/>
            </a:srgb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31064" y="2901742"/>
            <a:ext cx="3858113" cy="1904060"/>
          </a:xfrm>
          <a:prstGeom prst="rect">
            <a:avLst/>
          </a:prstGeom>
          <a:solidFill>
            <a:srgbClr val="5B9BD5">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067230" y="3139855"/>
            <a:ext cx="2059536" cy="2160588"/>
          </a:xfrm>
          <a:prstGeom prst="rect">
            <a:avLst/>
          </a:prstGeom>
          <a:solidFill>
            <a:srgbClr val="5B9BD5">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13978" y="2686285"/>
            <a:ext cx="1216428" cy="24387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Sofa : 0.932</a:t>
            </a:r>
          </a:p>
        </p:txBody>
      </p:sp>
      <p:sp>
        <p:nvSpPr>
          <p:cNvPr id="20" name="Rectangle 19"/>
          <p:cNvSpPr/>
          <p:nvPr/>
        </p:nvSpPr>
        <p:spPr>
          <a:xfrm>
            <a:off x="3427441" y="3057484"/>
            <a:ext cx="1702965" cy="24387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Augmented Arm Chair</a:t>
            </a:r>
          </a:p>
        </p:txBody>
      </p:sp>
      <p:sp>
        <p:nvSpPr>
          <p:cNvPr id="27" name="TextBox 26"/>
          <p:cNvSpPr txBox="1"/>
          <p:nvPr/>
        </p:nvSpPr>
        <p:spPr>
          <a:xfrm>
            <a:off x="10678697" y="4973593"/>
            <a:ext cx="1376283" cy="369332"/>
          </a:xfrm>
          <a:prstGeom prst="rect">
            <a:avLst/>
          </a:prstGeom>
          <a:noFill/>
        </p:spPr>
        <p:txBody>
          <a:bodyPr wrap="square" rtlCol="0">
            <a:spAutoFit/>
          </a:bodyPr>
          <a:lstStyle/>
          <a:p>
            <a:r>
              <a:rPr lang="en-US" dirty="0">
                <a:latin typeface="Adobe Clean Light" panose="020B0303020404020204" pitchFamily="34" charset="0"/>
              </a:rPr>
              <a:t>Left of Chair</a:t>
            </a:r>
          </a:p>
        </p:txBody>
      </p:sp>
      <p:sp>
        <p:nvSpPr>
          <p:cNvPr id="28" name="TextBox 27"/>
          <p:cNvSpPr txBox="1"/>
          <p:nvPr/>
        </p:nvSpPr>
        <p:spPr>
          <a:xfrm>
            <a:off x="10678697" y="4973593"/>
            <a:ext cx="1381871" cy="369332"/>
          </a:xfrm>
          <a:prstGeom prst="rect">
            <a:avLst/>
          </a:prstGeom>
          <a:noFill/>
        </p:spPr>
        <p:txBody>
          <a:bodyPr wrap="square" rtlCol="0">
            <a:spAutoFit/>
          </a:bodyPr>
          <a:lstStyle/>
          <a:p>
            <a:r>
              <a:rPr lang="en-US" dirty="0">
                <a:latin typeface="Adobe Clean Light" panose="020B0303020404020204" pitchFamily="34" charset="0"/>
              </a:rPr>
              <a:t>Front of Sofa</a:t>
            </a:r>
          </a:p>
        </p:txBody>
      </p:sp>
      <p:sp>
        <p:nvSpPr>
          <p:cNvPr id="67" name="Rounded Rectangle 66"/>
          <p:cNvSpPr/>
          <p:nvPr/>
        </p:nvSpPr>
        <p:spPr>
          <a:xfrm>
            <a:off x="8405072" y="1563389"/>
            <a:ext cx="2692866" cy="603142"/>
          </a:xfrm>
          <a:prstGeom prst="roundRect">
            <a:avLst/>
          </a:prstGeom>
          <a:solidFill>
            <a:schemeClr val="accent1">
              <a:lumMod val="40000"/>
              <a:lumOff val="60000"/>
            </a:schemeClr>
          </a:solidFill>
          <a:ln>
            <a:solidFill>
              <a:schemeClr val="accent1">
                <a:lumMod val="40000"/>
                <a:lumOff val="6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latin typeface="Adobe Clean Light" panose="020B0303020404020204" pitchFamily="34" charset="0"/>
              </a:rPr>
              <a:t>High Color Compatibility</a:t>
            </a:r>
          </a:p>
          <a:p>
            <a:pPr algn="ctr"/>
            <a:r>
              <a:rPr lang="en-US" dirty="0">
                <a:solidFill>
                  <a:schemeClr val="accent1">
                    <a:lumMod val="75000"/>
                  </a:schemeClr>
                </a:solidFill>
                <a:latin typeface="Adobe Clean Light" panose="020B0303020404020204" pitchFamily="34" charset="0"/>
              </a:rPr>
              <a:t>Less Associativity</a:t>
            </a:r>
          </a:p>
        </p:txBody>
      </p:sp>
      <p:sp>
        <p:nvSpPr>
          <p:cNvPr id="69" name="Rounded Rectangle 68"/>
          <p:cNvSpPr/>
          <p:nvPr/>
        </p:nvSpPr>
        <p:spPr>
          <a:xfrm>
            <a:off x="2678149" y="941186"/>
            <a:ext cx="2692866" cy="603142"/>
          </a:xfrm>
          <a:prstGeom prst="roundRect">
            <a:avLst/>
          </a:prstGeom>
          <a:solidFill>
            <a:schemeClr val="accent1">
              <a:lumMod val="40000"/>
              <a:lumOff val="60000"/>
            </a:schemeClr>
          </a:solidFill>
          <a:ln>
            <a:solidFill>
              <a:schemeClr val="accent1">
                <a:lumMod val="40000"/>
                <a:lumOff val="6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latin typeface="Adobe Clean Light" panose="020B0303020404020204" pitchFamily="34" charset="0"/>
              </a:rPr>
              <a:t>Less Color Compatibility</a:t>
            </a:r>
          </a:p>
          <a:p>
            <a:pPr algn="ctr"/>
            <a:r>
              <a:rPr lang="en-US" dirty="0">
                <a:solidFill>
                  <a:schemeClr val="accent1">
                    <a:lumMod val="75000"/>
                  </a:schemeClr>
                </a:solidFill>
                <a:latin typeface="Adobe Clean Light" panose="020B0303020404020204" pitchFamily="34" charset="0"/>
              </a:rPr>
              <a:t>High Associativity</a:t>
            </a:r>
          </a:p>
        </p:txBody>
      </p:sp>
      <p:sp>
        <p:nvSpPr>
          <p:cNvPr id="72" name="Rounded Rectangle 71"/>
          <p:cNvSpPr/>
          <p:nvPr/>
        </p:nvSpPr>
        <p:spPr>
          <a:xfrm>
            <a:off x="3064662" y="1663712"/>
            <a:ext cx="1919840" cy="424537"/>
          </a:xfrm>
          <a:prstGeom prst="roundRect">
            <a:avLst/>
          </a:prstGeom>
          <a:solidFill>
            <a:schemeClr val="accent2">
              <a:lumMod val="60000"/>
              <a:lumOff val="40000"/>
            </a:schemeClr>
          </a:solidFill>
          <a:ln>
            <a:solidFill>
              <a:schemeClr val="accent2">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latin typeface="Adobe Clean Light" panose="020B0303020404020204" pitchFamily="34" charset="0"/>
              </a:rPr>
              <a:t>(sofa, brown, front)</a:t>
            </a:r>
          </a:p>
        </p:txBody>
      </p:sp>
      <p:sp>
        <p:nvSpPr>
          <p:cNvPr id="73" name="Rounded Rectangle 72"/>
          <p:cNvSpPr/>
          <p:nvPr/>
        </p:nvSpPr>
        <p:spPr>
          <a:xfrm>
            <a:off x="8798652" y="2324780"/>
            <a:ext cx="2080470" cy="424537"/>
          </a:xfrm>
          <a:prstGeom prst="roundRect">
            <a:avLst/>
          </a:prstGeom>
          <a:solidFill>
            <a:schemeClr val="accent2">
              <a:lumMod val="60000"/>
              <a:lumOff val="40000"/>
            </a:schemeClr>
          </a:solidFill>
          <a:ln>
            <a:solidFill>
              <a:schemeClr val="accent2">
                <a:lumMod val="60000"/>
                <a:lumOff val="40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75000"/>
                  </a:schemeClr>
                </a:solidFill>
                <a:latin typeface="Adobe Clean Light" panose="020B0303020404020204" pitchFamily="34" charset="0"/>
              </a:rPr>
              <a:t>(chair, dark blue, left)</a:t>
            </a:r>
          </a:p>
        </p:txBody>
      </p:sp>
      <p:sp>
        <p:nvSpPr>
          <p:cNvPr id="24" name="Rectangle 23"/>
          <p:cNvSpPr/>
          <p:nvPr/>
        </p:nvSpPr>
        <p:spPr>
          <a:xfrm>
            <a:off x="6298250" y="3988818"/>
            <a:ext cx="1639082" cy="1489036"/>
          </a:xfrm>
          <a:prstGeom prst="rect">
            <a:avLst/>
          </a:prstGeom>
          <a:solidFill>
            <a:srgbClr val="5B9BD5">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76939" y="3800915"/>
            <a:ext cx="1027870" cy="21963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Table : 0.739</a:t>
            </a:r>
          </a:p>
        </p:txBody>
      </p:sp>
      <p:sp>
        <p:nvSpPr>
          <p:cNvPr id="25" name="Rectangle 24"/>
          <p:cNvSpPr/>
          <p:nvPr/>
        </p:nvSpPr>
        <p:spPr>
          <a:xfrm>
            <a:off x="8054090" y="2901741"/>
            <a:ext cx="1197892" cy="24387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dobe Clean Light" panose="020B0303020404020204" pitchFamily="34" charset="0"/>
              </a:rPr>
              <a:t>Chair : 0.895</a:t>
            </a:r>
          </a:p>
        </p:txBody>
      </p:sp>
      <p:cxnSp>
        <p:nvCxnSpPr>
          <p:cNvPr id="81" name="Elbow Connector 80"/>
          <p:cNvCxnSpPr>
            <a:stCxn id="8" idx="0"/>
          </p:cNvCxnSpPr>
          <p:nvPr/>
        </p:nvCxnSpPr>
        <p:spPr>
          <a:xfrm rot="16200000" flipH="1" flipV="1">
            <a:off x="4092919" y="2253350"/>
            <a:ext cx="1118810" cy="2415594"/>
          </a:xfrm>
          <a:prstGeom prst="bentConnector4">
            <a:avLst>
              <a:gd name="adj1" fmla="val -60368"/>
              <a:gd name="adj2" fmla="val 144559"/>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p:cNvCxnSpPr/>
          <p:nvPr/>
        </p:nvCxnSpPr>
        <p:spPr>
          <a:xfrm rot="16200000" flipH="1" flipV="1">
            <a:off x="6753307" y="1612027"/>
            <a:ext cx="362052" cy="2941478"/>
          </a:xfrm>
          <a:prstGeom prst="bentConnector4">
            <a:avLst>
              <a:gd name="adj1" fmla="val -139603"/>
              <a:gd name="adj2" fmla="val 100108"/>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28" idx="2"/>
            <a:endCxn id="3" idx="2"/>
          </p:cNvCxnSpPr>
          <p:nvPr/>
        </p:nvCxnSpPr>
        <p:spPr>
          <a:xfrm rot="5400000">
            <a:off x="7934272" y="2180560"/>
            <a:ext cx="272997" cy="6597727"/>
          </a:xfrm>
          <a:prstGeom prst="bentConnector3">
            <a:avLst>
              <a:gd name="adj1" fmla="val 183737"/>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4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200"/>
                                        <p:tgtEl>
                                          <p:spTgt spid="28"/>
                                        </p:tgtEl>
                                      </p:cBhvr>
                                    </p:animEffect>
                                    <p:set>
                                      <p:cBhvr>
                                        <p:cTn id="32" dur="1" fill="hold">
                                          <p:stCondLst>
                                            <p:cond delay="199"/>
                                          </p:stCondLst>
                                        </p:cTn>
                                        <p:tgtEl>
                                          <p:spTgt spid="28"/>
                                        </p:tgtEl>
                                        <p:attrNameLst>
                                          <p:attrName>style.visibility</p:attrName>
                                        </p:attrNameLst>
                                      </p:cBhvr>
                                      <p:to>
                                        <p:strVal val="hidden"/>
                                      </p:to>
                                    </p:set>
                                  </p:childTnLst>
                                </p:cTn>
                              </p:par>
                            </p:childTnLst>
                          </p:cTn>
                        </p:par>
                        <p:par>
                          <p:cTn id="33" fill="hold">
                            <p:stCondLst>
                              <p:cond delay="200"/>
                            </p:stCondLst>
                            <p:childTnLst>
                              <p:par>
                                <p:cTn id="34" presetID="10" presetClass="entr" presetSubtype="0"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200"/>
                                        <p:tgtEl>
                                          <p:spTgt spid="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200"/>
                                        <p:tgtEl>
                                          <p:spTgt spid="6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2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2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7" grpId="0"/>
      <p:bldP spid="28" grpId="0"/>
      <p:bldP spid="28" grpId="1"/>
      <p:bldP spid="67" grpId="0" animBg="1"/>
      <p:bldP spid="69" grpId="0" animBg="1"/>
      <p:bldP spid="72"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2125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Color Compatibility</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28</a:t>
            </a:fld>
            <a:endParaRPr lang="en-US" dirty="0"/>
          </a:p>
        </p:txBody>
      </p:sp>
      <p:sp>
        <p:nvSpPr>
          <p:cNvPr id="13" name="Rounded Rectangle 12"/>
          <p:cNvSpPr/>
          <p:nvPr/>
        </p:nvSpPr>
        <p:spPr>
          <a:xfrm>
            <a:off x="2703694" y="1490276"/>
            <a:ext cx="2055303" cy="3524948"/>
          </a:xfrm>
          <a:prstGeom prst="roundRect">
            <a:avLst/>
          </a:prstGeom>
          <a:solidFill>
            <a:srgbClr val="FFE699">
              <a:alpha val="50196"/>
            </a:srgbClr>
          </a:solidFill>
          <a:ln>
            <a:solidFill>
              <a:srgbClr val="FFE699">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0119" t="38582" r="48308" b="9524"/>
          <a:stretch/>
        </p:blipFill>
        <p:spPr>
          <a:xfrm>
            <a:off x="470494" y="1490276"/>
            <a:ext cx="1865368" cy="1644573"/>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5605" t="35882" r="28107" b="26902"/>
          <a:stretch/>
        </p:blipFill>
        <p:spPr>
          <a:xfrm>
            <a:off x="470494" y="3370651"/>
            <a:ext cx="1865368" cy="1644573"/>
          </a:xfrm>
          <a:prstGeom prst="rect">
            <a:avLst/>
          </a:prstGeom>
        </p:spPr>
      </p:pic>
      <p:pic>
        <p:nvPicPr>
          <p:cNvPr id="5" name="Picture 4"/>
          <p:cNvPicPr>
            <a:picLocks noChangeAspect="1"/>
          </p:cNvPicPr>
          <p:nvPr/>
        </p:nvPicPr>
        <p:blipFill>
          <a:blip r:embed="rId6"/>
          <a:stretch>
            <a:fillRect/>
          </a:stretch>
        </p:blipFill>
        <p:spPr>
          <a:xfrm>
            <a:off x="3240807" y="2132417"/>
            <a:ext cx="981075" cy="514350"/>
          </a:xfrm>
          <a:prstGeom prst="rect">
            <a:avLst/>
          </a:prstGeom>
        </p:spPr>
      </p:pic>
      <p:pic>
        <p:nvPicPr>
          <p:cNvPr id="11" name="Picture 10"/>
          <p:cNvPicPr>
            <a:picLocks noChangeAspect="1"/>
          </p:cNvPicPr>
          <p:nvPr/>
        </p:nvPicPr>
        <p:blipFill>
          <a:blip r:embed="rId7"/>
          <a:stretch>
            <a:fillRect/>
          </a:stretch>
        </p:blipFill>
        <p:spPr>
          <a:xfrm>
            <a:off x="3193013" y="3804326"/>
            <a:ext cx="1043991" cy="520671"/>
          </a:xfrm>
          <a:prstGeom prst="rect">
            <a:avLst/>
          </a:prstGeom>
        </p:spPr>
      </p:pic>
      <p:sp>
        <p:nvSpPr>
          <p:cNvPr id="12" name="TextBox 11"/>
          <p:cNvSpPr txBox="1"/>
          <p:nvPr/>
        </p:nvSpPr>
        <p:spPr>
          <a:xfrm>
            <a:off x="3005699" y="997087"/>
            <a:ext cx="1753298" cy="369332"/>
          </a:xfrm>
          <a:prstGeom prst="rect">
            <a:avLst/>
          </a:prstGeom>
          <a:noFill/>
        </p:spPr>
        <p:txBody>
          <a:bodyPr wrap="square" rtlCol="0">
            <a:spAutoFit/>
          </a:bodyPr>
          <a:lstStyle/>
          <a:p>
            <a:r>
              <a:rPr lang="en-US" dirty="0">
                <a:latin typeface="Adobe Clean Light" panose="020B0303020404020204" pitchFamily="34" charset="0"/>
              </a:rPr>
              <a:t>Dominant Color</a:t>
            </a:r>
          </a:p>
        </p:txBody>
      </p:sp>
      <p:sp>
        <p:nvSpPr>
          <p:cNvPr id="14" name="Rectangle 13"/>
          <p:cNvSpPr/>
          <p:nvPr/>
        </p:nvSpPr>
        <p:spPr>
          <a:xfrm>
            <a:off x="6004319" y="3289976"/>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467204" y="1490276"/>
            <a:ext cx="2055303" cy="3524948"/>
          </a:xfrm>
          <a:prstGeom prst="roundRect">
            <a:avLst/>
          </a:prstGeom>
          <a:solidFill>
            <a:srgbClr val="FFE699">
              <a:alpha val="50196"/>
            </a:srgbClr>
          </a:solidFill>
          <a:ln>
            <a:solidFill>
              <a:srgbClr val="FFE699">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stretch>
            <a:fillRect/>
          </a:stretch>
        </p:blipFill>
        <p:spPr>
          <a:xfrm>
            <a:off x="6004317" y="1662420"/>
            <a:ext cx="981075" cy="514350"/>
          </a:xfrm>
          <a:prstGeom prst="rect">
            <a:avLst/>
          </a:prstGeom>
        </p:spPr>
      </p:pic>
      <p:pic>
        <p:nvPicPr>
          <p:cNvPr id="17" name="Picture 16"/>
          <p:cNvPicPr>
            <a:picLocks noChangeAspect="1"/>
          </p:cNvPicPr>
          <p:nvPr/>
        </p:nvPicPr>
        <p:blipFill>
          <a:blip r:embed="rId7"/>
          <a:stretch>
            <a:fillRect/>
          </a:stretch>
        </p:blipFill>
        <p:spPr>
          <a:xfrm>
            <a:off x="5972858" y="2240140"/>
            <a:ext cx="1043991" cy="520671"/>
          </a:xfrm>
          <a:prstGeom prst="rect">
            <a:avLst/>
          </a:prstGeom>
        </p:spPr>
      </p:pic>
      <p:sp>
        <p:nvSpPr>
          <p:cNvPr id="18" name="Rectangle 17"/>
          <p:cNvSpPr/>
          <p:nvPr/>
        </p:nvSpPr>
        <p:spPr>
          <a:xfrm>
            <a:off x="6004315" y="3492644"/>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04317" y="2841345"/>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04315" y="4161367"/>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85912" y="3289976"/>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7648797" y="1490276"/>
            <a:ext cx="2055303" cy="3524948"/>
          </a:xfrm>
          <a:prstGeom prst="roundRect">
            <a:avLst/>
          </a:prstGeom>
          <a:solidFill>
            <a:srgbClr val="FFE699">
              <a:alpha val="50196"/>
            </a:srgbClr>
          </a:solidFill>
          <a:ln>
            <a:solidFill>
              <a:srgbClr val="FFE699">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stretch>
            <a:fillRect/>
          </a:stretch>
        </p:blipFill>
        <p:spPr>
          <a:xfrm>
            <a:off x="8185910" y="1662420"/>
            <a:ext cx="981075" cy="514350"/>
          </a:xfrm>
          <a:prstGeom prst="rect">
            <a:avLst/>
          </a:prstGeom>
        </p:spPr>
      </p:pic>
      <p:pic>
        <p:nvPicPr>
          <p:cNvPr id="24" name="Picture 23"/>
          <p:cNvPicPr>
            <a:picLocks noChangeAspect="1"/>
          </p:cNvPicPr>
          <p:nvPr/>
        </p:nvPicPr>
        <p:blipFill>
          <a:blip r:embed="rId7"/>
          <a:stretch>
            <a:fillRect/>
          </a:stretch>
        </p:blipFill>
        <p:spPr>
          <a:xfrm>
            <a:off x="8154449" y="2892801"/>
            <a:ext cx="1043991" cy="520671"/>
          </a:xfrm>
          <a:prstGeom prst="rect">
            <a:avLst/>
          </a:prstGeom>
        </p:spPr>
      </p:pic>
      <p:sp>
        <p:nvSpPr>
          <p:cNvPr id="25" name="Rectangle 24"/>
          <p:cNvSpPr/>
          <p:nvPr/>
        </p:nvSpPr>
        <p:spPr>
          <a:xfrm>
            <a:off x="8185908" y="3492644"/>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185908" y="2244537"/>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185908" y="4161367"/>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 idx="3"/>
            <a:endCxn id="5" idx="1"/>
          </p:cNvCxnSpPr>
          <p:nvPr/>
        </p:nvCxnSpPr>
        <p:spPr>
          <a:xfrm>
            <a:off x="2335862" y="2312563"/>
            <a:ext cx="904945" cy="77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 idx="3"/>
            <a:endCxn id="11" idx="1"/>
          </p:cNvCxnSpPr>
          <p:nvPr/>
        </p:nvCxnSpPr>
        <p:spPr>
          <a:xfrm flipV="1">
            <a:off x="2335862" y="4064662"/>
            <a:ext cx="857151" cy="128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3" idx="3"/>
            <a:endCxn id="15" idx="1"/>
          </p:cNvCxnSpPr>
          <p:nvPr/>
        </p:nvCxnSpPr>
        <p:spPr>
          <a:xfrm>
            <a:off x="4758997" y="3252750"/>
            <a:ext cx="7082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24781" y="6390147"/>
            <a:ext cx="9059916" cy="369332"/>
          </a:xfrm>
          <a:prstGeom prst="rect">
            <a:avLst/>
          </a:prstGeom>
        </p:spPr>
        <p:txBody>
          <a:bodyPr wrap="square">
            <a:spAutoFit/>
          </a:bodyPr>
          <a:lstStyle/>
          <a:p>
            <a:r>
              <a:rPr lang="en-US" dirty="0">
                <a:latin typeface="Adobe Clean Light" panose="020B0303020404020204" pitchFamily="34" charset="0"/>
              </a:rPr>
              <a:t>Reference: Choosing Colors for Data Visualization Maureen Stone January 17, 2006 </a:t>
            </a:r>
          </a:p>
        </p:txBody>
      </p:sp>
      <p:sp>
        <p:nvSpPr>
          <p:cNvPr id="39" name="Rectangle 38"/>
          <p:cNvSpPr/>
          <p:nvPr/>
        </p:nvSpPr>
        <p:spPr>
          <a:xfrm>
            <a:off x="224781" y="5781819"/>
            <a:ext cx="11397371" cy="646331"/>
          </a:xfrm>
          <a:prstGeom prst="rect">
            <a:avLst/>
          </a:prstGeom>
        </p:spPr>
        <p:txBody>
          <a:bodyPr wrap="square">
            <a:spAutoFit/>
          </a:bodyPr>
          <a:lstStyle/>
          <a:p>
            <a:r>
              <a:rPr lang="en-US" dirty="0">
                <a:solidFill>
                  <a:srgbClr val="000000"/>
                </a:solidFill>
                <a:latin typeface="Adobe Clean Light" panose="020B0303020404020204" pitchFamily="34" charset="0"/>
              </a:rPr>
              <a:t>Most color palettes are designed to be printed on white paper. A white background gives the appearance of color on paper, which makes it easier to choose.</a:t>
            </a:r>
            <a:endParaRPr lang="en-US" dirty="0">
              <a:latin typeface="Adobe Clean Light" panose="020B0303020404020204" pitchFamily="34" charset="0"/>
            </a:endParaRPr>
          </a:p>
        </p:txBody>
      </p:sp>
      <p:sp>
        <p:nvSpPr>
          <p:cNvPr id="41" name="Rectangle 40"/>
          <p:cNvSpPr/>
          <p:nvPr/>
        </p:nvSpPr>
        <p:spPr>
          <a:xfrm>
            <a:off x="10367505" y="3289976"/>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830390" y="1490276"/>
            <a:ext cx="2055303" cy="3524948"/>
          </a:xfrm>
          <a:prstGeom prst="roundRect">
            <a:avLst/>
          </a:prstGeom>
          <a:solidFill>
            <a:srgbClr val="FFE699">
              <a:alpha val="50196"/>
            </a:srgbClr>
          </a:solidFill>
          <a:ln>
            <a:solidFill>
              <a:srgbClr val="FFE699">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10367503" y="1662420"/>
            <a:ext cx="981075" cy="514350"/>
          </a:xfrm>
          <a:prstGeom prst="rect">
            <a:avLst/>
          </a:prstGeom>
        </p:spPr>
      </p:pic>
      <p:pic>
        <p:nvPicPr>
          <p:cNvPr id="44" name="Picture 43"/>
          <p:cNvPicPr>
            <a:picLocks noChangeAspect="1"/>
          </p:cNvPicPr>
          <p:nvPr/>
        </p:nvPicPr>
        <p:blipFill>
          <a:blip r:embed="rId7"/>
          <a:stretch>
            <a:fillRect/>
          </a:stretch>
        </p:blipFill>
        <p:spPr>
          <a:xfrm>
            <a:off x="10336041" y="3514067"/>
            <a:ext cx="1043991" cy="520671"/>
          </a:xfrm>
          <a:prstGeom prst="rect">
            <a:avLst/>
          </a:prstGeom>
        </p:spPr>
      </p:pic>
      <p:sp>
        <p:nvSpPr>
          <p:cNvPr id="45" name="Rectangle 44"/>
          <p:cNvSpPr/>
          <p:nvPr/>
        </p:nvSpPr>
        <p:spPr>
          <a:xfrm>
            <a:off x="10367500" y="2880564"/>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367501" y="2244537"/>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367501" y="4161367"/>
            <a:ext cx="981075" cy="514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788404" y="1027337"/>
            <a:ext cx="6031684" cy="369332"/>
          </a:xfrm>
          <a:prstGeom prst="rect">
            <a:avLst/>
          </a:prstGeom>
          <a:noFill/>
        </p:spPr>
        <p:txBody>
          <a:bodyPr wrap="square" rtlCol="0">
            <a:spAutoFit/>
          </a:bodyPr>
          <a:lstStyle/>
          <a:p>
            <a:r>
              <a:rPr lang="en-US" dirty="0">
                <a:latin typeface="Adobe Clean Light" panose="020B0303020404020204" pitchFamily="34" charset="0"/>
              </a:rPr>
              <a:t>Palette Creation and Theme Scoring of all </a:t>
            </a:r>
            <a:r>
              <a:rPr lang="en-US" b="1" dirty="0">
                <a:latin typeface="Adobe Clean Light" panose="020B0303020404020204" pitchFamily="34" charset="0"/>
              </a:rPr>
              <a:t>possible permutations</a:t>
            </a:r>
          </a:p>
        </p:txBody>
      </p:sp>
      <p:sp>
        <p:nvSpPr>
          <p:cNvPr id="49" name="Rounded Rectangle 48"/>
          <p:cNvSpPr/>
          <p:nvPr/>
        </p:nvSpPr>
        <p:spPr>
          <a:xfrm>
            <a:off x="5972858" y="5125673"/>
            <a:ext cx="1216507" cy="443476"/>
          </a:xfrm>
          <a:prstGeom prst="roundRect">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2.1821</a:t>
            </a:r>
          </a:p>
        </p:txBody>
      </p:sp>
      <p:sp>
        <p:nvSpPr>
          <p:cNvPr id="50" name="Rounded Rectangle 49"/>
          <p:cNvSpPr/>
          <p:nvPr/>
        </p:nvSpPr>
        <p:spPr>
          <a:xfrm>
            <a:off x="8068190" y="5125673"/>
            <a:ext cx="1216507" cy="443476"/>
          </a:xfrm>
          <a:prstGeom prst="roundRect">
            <a:avLst/>
          </a:prstGeom>
          <a:solidFill>
            <a:schemeClr val="accent6">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2.2323</a:t>
            </a:r>
          </a:p>
        </p:txBody>
      </p:sp>
      <p:sp>
        <p:nvSpPr>
          <p:cNvPr id="52" name="Rounded Rectangle 51"/>
          <p:cNvSpPr/>
          <p:nvPr/>
        </p:nvSpPr>
        <p:spPr>
          <a:xfrm>
            <a:off x="10224888" y="5125673"/>
            <a:ext cx="1216507" cy="443476"/>
          </a:xfrm>
          <a:prstGeom prst="roundRect">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2.1934</a:t>
            </a:r>
          </a:p>
        </p:txBody>
      </p:sp>
      <p:sp>
        <p:nvSpPr>
          <p:cNvPr id="53" name="Rounded Rectangle 52"/>
          <p:cNvSpPr/>
          <p:nvPr/>
        </p:nvSpPr>
        <p:spPr>
          <a:xfrm>
            <a:off x="8339394" y="5566862"/>
            <a:ext cx="674097" cy="286756"/>
          </a:xfrm>
          <a:prstGeom prst="roundRect">
            <a:avLst/>
          </a:prstGeom>
          <a:solidFill>
            <a:schemeClr val="accent6">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max</a:t>
            </a:r>
          </a:p>
        </p:txBody>
      </p:sp>
    </p:spTree>
    <p:extLst>
      <p:ext uri="{BB962C8B-B14F-4D97-AF65-F5344CB8AC3E}">
        <p14:creationId xmlns:p14="http://schemas.microsoft.com/office/powerpoint/2010/main" val="36103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par>
                                <p:cTn id="81" presetID="10"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childTnLst>
                                </p:cTn>
                              </p:par>
                              <p:par>
                                <p:cTn id="90" presetID="10" presetClass="entr" presetSubtype="0" fill="hold"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500"/>
                                        <p:tgtEl>
                                          <p:spTgt spid="52"/>
                                        </p:tgtEl>
                                      </p:cBhvr>
                                    </p:animEffect>
                                  </p:childTnLst>
                                </p:cTn>
                              </p:par>
                            </p:childTnLst>
                          </p:cTn>
                        </p:par>
                        <p:par>
                          <p:cTn id="99" fill="hold">
                            <p:stCondLst>
                              <p:cond delay="1500"/>
                            </p:stCondLst>
                            <p:childTnLst>
                              <p:par>
                                <p:cTn id="100" presetID="10" presetClass="entr" presetSubtype="0" fill="hold" grpId="0"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15" grpId="0" animBg="1"/>
      <p:bldP spid="18" grpId="0" animBg="1"/>
      <p:bldP spid="19" grpId="0" animBg="1"/>
      <p:bldP spid="20" grpId="0" animBg="1"/>
      <p:bldP spid="22" grpId="0" animBg="1"/>
      <p:bldP spid="25" grpId="0" animBg="1"/>
      <p:bldP spid="26" grpId="0" animBg="1"/>
      <p:bldP spid="27" grpId="0" animBg="1"/>
      <p:bldP spid="38" grpId="0"/>
      <p:bldP spid="39" grpId="0"/>
      <p:bldP spid="42" grpId="0" animBg="1"/>
      <p:bldP spid="45" grpId="0" animBg="1"/>
      <p:bldP spid="46" grpId="0" animBg="1"/>
      <p:bldP spid="47" grpId="0" animBg="1"/>
      <p:bldP spid="48" grpId="0"/>
      <p:bldP spid="49" grpId="0" animBg="1"/>
      <p:bldP spid="50" grpId="0" animBg="1"/>
      <p:bldP spid="52" grpId="0" animBg="1"/>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29</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42034"/>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Tuple Reward</a:t>
            </a:r>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36328089"/>
              </p:ext>
            </p:extLst>
          </p:nvPr>
        </p:nvGraphicFramePr>
        <p:xfrm>
          <a:off x="7334778" y="3756468"/>
          <a:ext cx="4399913" cy="2595880"/>
        </p:xfrm>
        <a:graphic>
          <a:graphicData uri="http://schemas.openxmlformats.org/drawingml/2006/table">
            <a:tbl>
              <a:tblPr firstRow="1" bandRow="1">
                <a:effectLst/>
                <a:tableStyleId>{5C22544A-7EE6-4342-B048-85BDC9FD1C3A}</a:tableStyleId>
              </a:tblPr>
              <a:tblGrid>
                <a:gridCol w="1015283">
                  <a:extLst>
                    <a:ext uri="{9D8B030D-6E8A-4147-A177-3AD203B41FA5}">
                      <a16:colId xmlns:a16="http://schemas.microsoft.com/office/drawing/2014/main" val="1214074292"/>
                    </a:ext>
                  </a:extLst>
                </a:gridCol>
                <a:gridCol w="3384630">
                  <a:extLst>
                    <a:ext uri="{9D8B030D-6E8A-4147-A177-3AD203B41FA5}">
                      <a16:colId xmlns:a16="http://schemas.microsoft.com/office/drawing/2014/main" val="3793140685"/>
                    </a:ext>
                  </a:extLst>
                </a:gridCol>
              </a:tblGrid>
              <a:tr h="519176">
                <a:tc>
                  <a:txBody>
                    <a:bodyPr/>
                    <a:lstStyle/>
                    <a:p>
                      <a:r>
                        <a:rPr lang="en-US" dirty="0">
                          <a:latin typeface="Adobe Clean Light" panose="020B0303020404020204" pitchFamily="34" charset="0"/>
                        </a:rPr>
                        <a:t>Location</a:t>
                      </a:r>
                    </a:p>
                  </a:txBody>
                  <a:tcPr/>
                </a:tc>
                <a:tc>
                  <a:txBody>
                    <a:bodyPr/>
                    <a:lstStyle/>
                    <a:p>
                      <a:r>
                        <a:rPr lang="en-US" dirty="0">
                          <a:latin typeface="Adobe Clean Light" panose="020B0303020404020204" pitchFamily="34" charset="0"/>
                        </a:rPr>
                        <a:t>Alternative words</a:t>
                      </a:r>
                    </a:p>
                  </a:txBody>
                  <a:tcPr/>
                </a:tc>
                <a:extLst>
                  <a:ext uri="{0D108BD9-81ED-4DB2-BD59-A6C34878D82A}">
                    <a16:rowId xmlns:a16="http://schemas.microsoft.com/office/drawing/2014/main" val="1506927543"/>
                  </a:ext>
                </a:extLst>
              </a:tr>
              <a:tr h="519176">
                <a:tc>
                  <a:txBody>
                    <a:bodyPr/>
                    <a:lstStyle/>
                    <a:p>
                      <a:r>
                        <a:rPr lang="en-US" dirty="0">
                          <a:latin typeface="Adobe Clean Light" panose="020B0303020404020204" pitchFamily="34" charset="0"/>
                        </a:rPr>
                        <a:t>front</a:t>
                      </a:r>
                    </a:p>
                  </a:txBody>
                  <a:tcPr/>
                </a:tc>
                <a:tc>
                  <a:txBody>
                    <a:bodyPr/>
                    <a:lstStyle/>
                    <a:p>
                      <a:r>
                        <a:rPr lang="en-US" dirty="0">
                          <a:latin typeface="Adobe Clean Light" panose="020B0303020404020204" pitchFamily="34" charset="0"/>
                        </a:rPr>
                        <a:t>front, after</a:t>
                      </a:r>
                    </a:p>
                  </a:txBody>
                  <a:tcPr/>
                </a:tc>
                <a:extLst>
                  <a:ext uri="{0D108BD9-81ED-4DB2-BD59-A6C34878D82A}">
                    <a16:rowId xmlns:a16="http://schemas.microsoft.com/office/drawing/2014/main" val="900824917"/>
                  </a:ext>
                </a:extLst>
              </a:tr>
              <a:tr h="519176">
                <a:tc>
                  <a:txBody>
                    <a:bodyPr/>
                    <a:lstStyle/>
                    <a:p>
                      <a:r>
                        <a:rPr lang="en-US" dirty="0">
                          <a:latin typeface="Adobe Clean Light" panose="020B0303020404020204" pitchFamily="34" charset="0"/>
                        </a:rPr>
                        <a:t>back</a:t>
                      </a:r>
                    </a:p>
                  </a:txBody>
                  <a:tcPr/>
                </a:tc>
                <a:tc>
                  <a:txBody>
                    <a:bodyPr/>
                    <a:lstStyle/>
                    <a:p>
                      <a:r>
                        <a:rPr lang="en-US" dirty="0">
                          <a:latin typeface="Adobe Clean Light" panose="020B0303020404020204" pitchFamily="34" charset="0"/>
                        </a:rPr>
                        <a:t>back, before, behind, rear</a:t>
                      </a:r>
                    </a:p>
                  </a:txBody>
                  <a:tcPr/>
                </a:tc>
                <a:extLst>
                  <a:ext uri="{0D108BD9-81ED-4DB2-BD59-A6C34878D82A}">
                    <a16:rowId xmlns:a16="http://schemas.microsoft.com/office/drawing/2014/main" val="3630870203"/>
                  </a:ext>
                </a:extLst>
              </a:tr>
              <a:tr h="519176">
                <a:tc>
                  <a:txBody>
                    <a:bodyPr/>
                    <a:lstStyle/>
                    <a:p>
                      <a:r>
                        <a:rPr lang="en-US" dirty="0">
                          <a:latin typeface="Adobe Clean Light" panose="020B0303020404020204" pitchFamily="34" charset="0"/>
                        </a:rPr>
                        <a:t>right</a:t>
                      </a:r>
                    </a:p>
                  </a:txBody>
                  <a:tcPr/>
                </a:tc>
                <a:tc>
                  <a:txBody>
                    <a:bodyPr/>
                    <a:lstStyle/>
                    <a:p>
                      <a:r>
                        <a:rPr lang="en-US" dirty="0">
                          <a:latin typeface="Adobe Clean Light" panose="020B0303020404020204" pitchFamily="34" charset="0"/>
                        </a:rPr>
                        <a:t>right,  next, beside, by</a:t>
                      </a:r>
                    </a:p>
                  </a:txBody>
                  <a:tcPr/>
                </a:tc>
                <a:extLst>
                  <a:ext uri="{0D108BD9-81ED-4DB2-BD59-A6C34878D82A}">
                    <a16:rowId xmlns:a16="http://schemas.microsoft.com/office/drawing/2014/main" val="3295332746"/>
                  </a:ext>
                </a:extLst>
              </a:tr>
              <a:tr h="519176">
                <a:tc>
                  <a:txBody>
                    <a:bodyPr/>
                    <a:lstStyle/>
                    <a:p>
                      <a:r>
                        <a:rPr lang="en-US" dirty="0">
                          <a:latin typeface="Adobe Clean Light" panose="020B0303020404020204" pitchFamily="34" charset="0"/>
                        </a:rPr>
                        <a:t>left</a:t>
                      </a:r>
                    </a:p>
                  </a:txBody>
                  <a:tcPr/>
                </a:tc>
                <a:tc>
                  <a:txBody>
                    <a:bodyPr/>
                    <a:lstStyle/>
                    <a:p>
                      <a:r>
                        <a:rPr lang="en-US" dirty="0">
                          <a:latin typeface="Adobe Clean Light" panose="020B0303020404020204" pitchFamily="34" charset="0"/>
                        </a:rPr>
                        <a:t>left, next,</a:t>
                      </a:r>
                      <a:r>
                        <a:rPr lang="en-US" baseline="0" dirty="0">
                          <a:latin typeface="Adobe Clean Light" panose="020B0303020404020204" pitchFamily="34" charset="0"/>
                        </a:rPr>
                        <a:t> beside, by</a:t>
                      </a:r>
                      <a:r>
                        <a:rPr lang="en-US" dirty="0">
                          <a:latin typeface="Adobe Clean Light" panose="020B0303020404020204" pitchFamily="34" charset="0"/>
                        </a:rPr>
                        <a:t> </a:t>
                      </a:r>
                    </a:p>
                  </a:txBody>
                  <a:tcPr/>
                </a:tc>
                <a:extLst>
                  <a:ext uri="{0D108BD9-81ED-4DB2-BD59-A6C34878D82A}">
                    <a16:rowId xmlns:a16="http://schemas.microsoft.com/office/drawing/2014/main" val="3868181635"/>
                  </a:ext>
                </a:extLst>
              </a:tr>
            </a:tbl>
          </a:graphicData>
        </a:graphic>
      </p:graphicFrame>
      <p:sp>
        <p:nvSpPr>
          <p:cNvPr id="7" name="Rounded Rectangle 6"/>
          <p:cNvSpPr/>
          <p:nvPr/>
        </p:nvSpPr>
        <p:spPr>
          <a:xfrm>
            <a:off x="3874244" y="2995828"/>
            <a:ext cx="4513277" cy="520118"/>
          </a:xfrm>
          <a:prstGeom prst="roundRect">
            <a:avLst/>
          </a:prstGeom>
          <a:solidFill>
            <a:srgbClr val="F8CBAD">
              <a:alpha val="50196"/>
            </a:srgbClr>
          </a:solidFill>
          <a:ln>
            <a:solidFill>
              <a:srgbClr val="F8CBAD">
                <a:alpha val="588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Tuple</a:t>
            </a:r>
            <a:r>
              <a:rPr lang="en-US">
                <a:solidFill>
                  <a:schemeClr val="accent2">
                    <a:lumMod val="75000"/>
                  </a:schemeClr>
                </a:solidFill>
              </a:rPr>
              <a:t> Reward = </a:t>
            </a:r>
            <a:r>
              <a:rPr lang="en-US" dirty="0">
                <a:solidFill>
                  <a:schemeClr val="accent2">
                    <a:lumMod val="75000"/>
                  </a:schemeClr>
                </a:solidFill>
              </a:rPr>
              <a:t>PC</a:t>
            </a:r>
            <a:r>
              <a:rPr lang="en-US">
                <a:solidFill>
                  <a:schemeClr val="accent2">
                    <a:lumMod val="75000"/>
                  </a:schemeClr>
                </a:solidFill>
              </a:rPr>
              <a:t> </a:t>
            </a:r>
            <a:r>
              <a:rPr lang="en-US" dirty="0">
                <a:solidFill>
                  <a:schemeClr val="accent2">
                    <a:lumMod val="75000"/>
                  </a:schemeClr>
                </a:solidFill>
              </a:rPr>
              <a:t>* CC * AV * LP </a:t>
            </a:r>
            <a:r>
              <a:rPr lang="en-US">
                <a:solidFill>
                  <a:schemeClr val="accent2">
                    <a:lumMod val="75000"/>
                  </a:schemeClr>
                </a:solidFill>
              </a:rPr>
              <a:t>* CD  </a:t>
            </a:r>
            <a:endParaRPr lang="en-US" dirty="0">
              <a:solidFill>
                <a:schemeClr val="accent2">
                  <a:lumMod val="75000"/>
                </a:schemeClr>
              </a:solidFill>
            </a:endParaRPr>
          </a:p>
        </p:txBody>
      </p:sp>
      <p:sp>
        <p:nvSpPr>
          <p:cNvPr id="8" name="Rounded Rectangle 7"/>
          <p:cNvSpPr/>
          <p:nvPr/>
        </p:nvSpPr>
        <p:spPr>
          <a:xfrm>
            <a:off x="3874245" y="1113753"/>
            <a:ext cx="4513277" cy="1694576"/>
          </a:xfrm>
          <a:prstGeom prst="roundRect">
            <a:avLst/>
          </a:prstGeom>
          <a:solidFill>
            <a:srgbClr val="F8CBAD">
              <a:alpha val="50196"/>
            </a:srgbClr>
          </a:solidFill>
          <a:ln>
            <a:solidFill>
              <a:srgbClr val="F8CBAD">
                <a:alpha val="588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r>
              <a:rPr lang="en-US" dirty="0">
                <a:solidFill>
                  <a:schemeClr val="accent2">
                    <a:lumMod val="75000"/>
                  </a:schemeClr>
                </a:solidFill>
              </a:rPr>
              <a:t>PC = Proposal Confidence</a:t>
            </a:r>
          </a:p>
          <a:p>
            <a:r>
              <a:rPr lang="en-US" dirty="0">
                <a:solidFill>
                  <a:schemeClr val="accent2">
                    <a:lumMod val="75000"/>
                  </a:schemeClr>
                </a:solidFill>
              </a:rPr>
              <a:t>CC = Color Compatibility</a:t>
            </a:r>
          </a:p>
          <a:p>
            <a:r>
              <a:rPr lang="en-US" dirty="0">
                <a:solidFill>
                  <a:schemeClr val="accent2">
                    <a:lumMod val="75000"/>
                  </a:schemeClr>
                </a:solidFill>
              </a:rPr>
              <a:t>AV = Association Value</a:t>
            </a:r>
          </a:p>
          <a:p>
            <a:r>
              <a:rPr lang="en-US" dirty="0">
                <a:solidFill>
                  <a:schemeClr val="accent2">
                    <a:lumMod val="75000"/>
                  </a:schemeClr>
                </a:solidFill>
              </a:rPr>
              <a:t>LP  = Location Detail Weight </a:t>
            </a:r>
          </a:p>
          <a:p>
            <a:r>
              <a:rPr lang="en-US" dirty="0">
                <a:solidFill>
                  <a:schemeClr val="accent2">
                    <a:lumMod val="75000"/>
                  </a:schemeClr>
                </a:solidFill>
              </a:rPr>
              <a:t>CD = Color Detail Weight (Hue or Detailed)</a:t>
            </a:r>
          </a:p>
          <a:p>
            <a:endParaRPr lang="en-US" dirty="0">
              <a:solidFill>
                <a:schemeClr val="accent2">
                  <a:lumMod val="75000"/>
                </a:schemeClr>
              </a:solidFill>
            </a:endParaRPr>
          </a:p>
          <a:p>
            <a:endParaRPr lang="en-US" dirty="0">
              <a:solidFill>
                <a:schemeClr val="accent2">
                  <a:lumMod val="75000"/>
                </a:schemeClr>
              </a:solidFill>
            </a:endParaRPr>
          </a:p>
          <a:p>
            <a:pPr algn="ctr"/>
            <a:r>
              <a:rPr lang="en-US" dirty="0">
                <a:solidFill>
                  <a:schemeClr val="accent2">
                    <a:lumMod val="75000"/>
                  </a:schemeClr>
                </a:solidFill>
              </a:rPr>
              <a:t> </a:t>
            </a:r>
          </a:p>
        </p:txBody>
      </p:sp>
      <p:pic>
        <p:nvPicPr>
          <p:cNvPr id="3" name="Picture 2"/>
          <p:cNvPicPr>
            <a:picLocks noChangeAspect="1"/>
          </p:cNvPicPr>
          <p:nvPr/>
        </p:nvPicPr>
        <p:blipFill>
          <a:blip r:embed="rId4"/>
          <a:stretch>
            <a:fillRect/>
          </a:stretch>
        </p:blipFill>
        <p:spPr>
          <a:xfrm>
            <a:off x="1925071" y="4104448"/>
            <a:ext cx="3007655" cy="224790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455496027"/>
              </p:ext>
            </p:extLst>
          </p:nvPr>
        </p:nvGraphicFramePr>
        <p:xfrm>
          <a:off x="420515" y="3756468"/>
          <a:ext cx="1504556" cy="2595880"/>
        </p:xfrm>
        <a:graphic>
          <a:graphicData uri="http://schemas.openxmlformats.org/drawingml/2006/table">
            <a:tbl>
              <a:tblPr firstRow="1" bandRow="1">
                <a:tableStyleId>{5C22544A-7EE6-4342-B048-85BDC9FD1C3A}</a:tableStyleId>
              </a:tblPr>
              <a:tblGrid>
                <a:gridCol w="1504556">
                  <a:extLst>
                    <a:ext uri="{9D8B030D-6E8A-4147-A177-3AD203B41FA5}">
                      <a16:colId xmlns:a16="http://schemas.microsoft.com/office/drawing/2014/main" val="80071627"/>
                    </a:ext>
                  </a:extLst>
                </a:gridCol>
              </a:tblGrid>
              <a:tr h="370840">
                <a:tc>
                  <a:txBody>
                    <a:bodyPr/>
                    <a:lstStyle/>
                    <a:p>
                      <a:r>
                        <a:rPr lang="en-US" dirty="0">
                          <a:latin typeface="Adobe Clean Light" panose="020B0303020404020204" pitchFamily="34" charset="0"/>
                        </a:rPr>
                        <a:t>Color Name</a:t>
                      </a:r>
                    </a:p>
                  </a:txBody>
                  <a:tcPr/>
                </a:tc>
                <a:extLst>
                  <a:ext uri="{0D108BD9-81ED-4DB2-BD59-A6C34878D82A}">
                    <a16:rowId xmlns:a16="http://schemas.microsoft.com/office/drawing/2014/main" val="217951807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Light</a:t>
                      </a:r>
                      <a:r>
                        <a:rPr lang="en-US" baseline="0" dirty="0">
                          <a:latin typeface="Adobe Clean Light" panose="020B0303020404020204" pitchFamily="34" charset="0"/>
                        </a:rPr>
                        <a:t> Salmon</a:t>
                      </a:r>
                      <a:endParaRPr lang="en-US" dirty="0">
                        <a:latin typeface="Adobe Clean Light" panose="020B0303020404020204" pitchFamily="34" charset="0"/>
                      </a:endParaRPr>
                    </a:p>
                  </a:txBody>
                  <a:tcPr/>
                </a:tc>
                <a:extLst>
                  <a:ext uri="{0D108BD9-81ED-4DB2-BD59-A6C34878D82A}">
                    <a16:rowId xmlns:a16="http://schemas.microsoft.com/office/drawing/2014/main" val="2683805983"/>
                  </a:ext>
                </a:extLst>
              </a:tr>
              <a:tr h="370840">
                <a:tc>
                  <a:txBody>
                    <a:bodyPr/>
                    <a:lstStyle/>
                    <a:p>
                      <a:r>
                        <a:rPr lang="en-US" dirty="0">
                          <a:latin typeface="Adobe Clean Light" panose="020B0303020404020204" pitchFamily="34" charset="0"/>
                        </a:rPr>
                        <a:t>Salmon</a:t>
                      </a:r>
                    </a:p>
                  </a:txBody>
                  <a:tcPr/>
                </a:tc>
                <a:extLst>
                  <a:ext uri="{0D108BD9-81ED-4DB2-BD59-A6C34878D82A}">
                    <a16:rowId xmlns:a16="http://schemas.microsoft.com/office/drawing/2014/main" val="410437899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Dark Salmon</a:t>
                      </a:r>
                    </a:p>
                  </a:txBody>
                  <a:tcPr/>
                </a:tc>
                <a:extLst>
                  <a:ext uri="{0D108BD9-81ED-4DB2-BD59-A6C34878D82A}">
                    <a16:rowId xmlns:a16="http://schemas.microsoft.com/office/drawing/2014/main" val="979460665"/>
                  </a:ext>
                </a:extLst>
              </a:tr>
              <a:tr h="370840">
                <a:tc>
                  <a:txBody>
                    <a:bodyPr/>
                    <a:lstStyle/>
                    <a:p>
                      <a:r>
                        <a:rPr lang="en-US" dirty="0">
                          <a:latin typeface="Adobe Clean Light" panose="020B0303020404020204" pitchFamily="34" charset="0"/>
                        </a:rPr>
                        <a:t>Light Coral</a:t>
                      </a:r>
                    </a:p>
                  </a:txBody>
                  <a:tcPr/>
                </a:tc>
                <a:extLst>
                  <a:ext uri="{0D108BD9-81ED-4DB2-BD59-A6C34878D82A}">
                    <a16:rowId xmlns:a16="http://schemas.microsoft.com/office/drawing/2014/main" val="1481836698"/>
                  </a:ext>
                </a:extLst>
              </a:tr>
              <a:tr h="370840">
                <a:tc>
                  <a:txBody>
                    <a:bodyPr/>
                    <a:lstStyle/>
                    <a:p>
                      <a:r>
                        <a:rPr lang="en-US" dirty="0">
                          <a:latin typeface="Adobe Clean Light" panose="020B0303020404020204" pitchFamily="34" charset="0"/>
                        </a:rPr>
                        <a:t>Indian</a:t>
                      </a:r>
                      <a:r>
                        <a:rPr lang="en-US" baseline="0" dirty="0">
                          <a:latin typeface="Adobe Clean Light" panose="020B0303020404020204" pitchFamily="34" charset="0"/>
                        </a:rPr>
                        <a:t> Red</a:t>
                      </a:r>
                      <a:endParaRPr lang="en-US" dirty="0">
                        <a:latin typeface="Adobe Clean Light" panose="020B0303020404020204" pitchFamily="34" charset="0"/>
                      </a:endParaRPr>
                    </a:p>
                  </a:txBody>
                  <a:tcPr/>
                </a:tc>
                <a:extLst>
                  <a:ext uri="{0D108BD9-81ED-4DB2-BD59-A6C34878D82A}">
                    <a16:rowId xmlns:a16="http://schemas.microsoft.com/office/drawing/2014/main" val="999937820"/>
                  </a:ext>
                </a:extLst>
              </a:tr>
              <a:tr h="370840">
                <a:tc>
                  <a:txBody>
                    <a:bodyPr/>
                    <a:lstStyle/>
                    <a:p>
                      <a:r>
                        <a:rPr lang="en-US" dirty="0">
                          <a:latin typeface="Adobe Clean Light" panose="020B0303020404020204" pitchFamily="34" charset="0"/>
                        </a:rPr>
                        <a:t>Crimson</a:t>
                      </a:r>
                    </a:p>
                  </a:txBody>
                  <a:tcPr/>
                </a:tc>
                <a:extLst>
                  <a:ext uri="{0D108BD9-81ED-4DB2-BD59-A6C34878D82A}">
                    <a16:rowId xmlns:a16="http://schemas.microsoft.com/office/drawing/2014/main" val="305638275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1013399"/>
              </p:ext>
            </p:extLst>
          </p:nvPr>
        </p:nvGraphicFramePr>
        <p:xfrm>
          <a:off x="1925071" y="3756468"/>
          <a:ext cx="3007655" cy="370840"/>
        </p:xfrm>
        <a:graphic>
          <a:graphicData uri="http://schemas.openxmlformats.org/drawingml/2006/table">
            <a:tbl>
              <a:tblPr firstRow="1" bandRow="1">
                <a:tableStyleId>{5C22544A-7EE6-4342-B048-85BDC9FD1C3A}</a:tableStyleId>
              </a:tblPr>
              <a:tblGrid>
                <a:gridCol w="3007655">
                  <a:extLst>
                    <a:ext uri="{9D8B030D-6E8A-4147-A177-3AD203B41FA5}">
                      <a16:colId xmlns:a16="http://schemas.microsoft.com/office/drawing/2014/main" val="1457448126"/>
                    </a:ext>
                  </a:extLst>
                </a:gridCol>
              </a:tblGrid>
              <a:tr h="370840">
                <a:tc>
                  <a:txBody>
                    <a:bodyPr/>
                    <a:lstStyle/>
                    <a:p>
                      <a:r>
                        <a:rPr lang="en-US" dirty="0">
                          <a:latin typeface="Adobe Clean Light" panose="020B0303020404020204" pitchFamily="34" charset="0"/>
                        </a:rPr>
                        <a:t>Shade</a:t>
                      </a:r>
                    </a:p>
                  </a:txBody>
                  <a:tcPr/>
                </a:tc>
                <a:extLst>
                  <a:ext uri="{0D108BD9-81ED-4DB2-BD59-A6C34878D82A}">
                    <a16:rowId xmlns:a16="http://schemas.microsoft.com/office/drawing/2014/main" val="2428050598"/>
                  </a:ext>
                </a:extLst>
              </a:tr>
            </a:tbl>
          </a:graphicData>
        </a:graphic>
      </p:graphicFrame>
      <p:sp>
        <p:nvSpPr>
          <p:cNvPr id="14" name="Right Brace 13"/>
          <p:cNvSpPr/>
          <p:nvPr/>
        </p:nvSpPr>
        <p:spPr>
          <a:xfrm>
            <a:off x="4932726" y="4127308"/>
            <a:ext cx="486563" cy="2225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575884" y="5055162"/>
            <a:ext cx="1115736" cy="369332"/>
          </a:xfrm>
          <a:prstGeom prst="rect">
            <a:avLst/>
          </a:prstGeom>
          <a:noFill/>
        </p:spPr>
        <p:txBody>
          <a:bodyPr wrap="square" rtlCol="0">
            <a:spAutoFit/>
          </a:bodyPr>
          <a:lstStyle/>
          <a:p>
            <a:r>
              <a:rPr lang="en-US" dirty="0">
                <a:latin typeface="Adobe Clean Light" panose="020B0303020404020204" pitchFamily="34" charset="0"/>
              </a:rPr>
              <a:t>Hue : Red</a:t>
            </a:r>
          </a:p>
        </p:txBody>
      </p:sp>
    </p:spTree>
    <p:extLst>
      <p:ext uri="{BB962C8B-B14F-4D97-AF65-F5344CB8AC3E}">
        <p14:creationId xmlns:p14="http://schemas.microsoft.com/office/powerpoint/2010/main" val="27829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a:t>
            </a:fld>
            <a:endParaRPr lang="en-US" dirty="0"/>
          </a:p>
        </p:txBody>
      </p:sp>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Bragging Rights</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a:t>
            </a:fld>
            <a:endParaRPr lang="en-US" dirty="0"/>
          </a:p>
        </p:txBody>
      </p:sp>
      <p:sp>
        <p:nvSpPr>
          <p:cNvPr id="2" name="TextBox 1"/>
          <p:cNvSpPr txBox="1"/>
          <p:nvPr/>
        </p:nvSpPr>
        <p:spPr>
          <a:xfrm>
            <a:off x="4009176" y="769016"/>
            <a:ext cx="4173647" cy="769441"/>
          </a:xfrm>
          <a:prstGeom prst="rect">
            <a:avLst/>
          </a:prstGeom>
          <a:noFill/>
        </p:spPr>
        <p:txBody>
          <a:bodyPr wrap="square" rtlCol="0">
            <a:spAutoFit/>
          </a:bodyPr>
          <a:lstStyle/>
          <a:p>
            <a:pPr algn="ctr"/>
            <a:r>
              <a:rPr lang="en-US" sz="4400" dirty="0">
                <a:latin typeface="Adobe Clean Light" panose="020B0303020404020204" pitchFamily="34" charset="0"/>
              </a:rPr>
              <a:t>Demo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695450"/>
            <a:ext cx="4762500" cy="3467100"/>
          </a:xfrm>
          <a:prstGeom prst="rect">
            <a:avLst/>
          </a:prstGeom>
        </p:spPr>
      </p:pic>
    </p:spTree>
    <p:extLst>
      <p:ext uri="{BB962C8B-B14F-4D97-AF65-F5344CB8AC3E}">
        <p14:creationId xmlns:p14="http://schemas.microsoft.com/office/powerpoint/2010/main" val="3332640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31643"/>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Graph-Based Approach to select Diverse Tuples</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30</a:t>
            </a:fld>
            <a:endParaRPr lang="en-US" dirty="0"/>
          </a:p>
        </p:txBody>
      </p:sp>
      <p:sp>
        <p:nvSpPr>
          <p:cNvPr id="12" name="Oval 11"/>
          <p:cNvSpPr/>
          <p:nvPr/>
        </p:nvSpPr>
        <p:spPr>
          <a:xfrm>
            <a:off x="2322351" y="2076489"/>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a:t>
            </a:r>
          </a:p>
        </p:txBody>
      </p:sp>
      <p:sp>
        <p:nvSpPr>
          <p:cNvPr id="13" name="Oval 12"/>
          <p:cNvSpPr/>
          <p:nvPr/>
        </p:nvSpPr>
        <p:spPr>
          <a:xfrm>
            <a:off x="2328644" y="4757878"/>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v3</a:t>
            </a:r>
          </a:p>
        </p:txBody>
      </p:sp>
      <p:sp>
        <p:nvSpPr>
          <p:cNvPr id="14" name="Oval 13"/>
          <p:cNvSpPr/>
          <p:nvPr/>
        </p:nvSpPr>
        <p:spPr>
          <a:xfrm>
            <a:off x="1147194" y="3417183"/>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v2</a:t>
            </a:r>
          </a:p>
        </p:txBody>
      </p:sp>
      <p:sp>
        <p:nvSpPr>
          <p:cNvPr id="15" name="Oval 14"/>
          <p:cNvSpPr/>
          <p:nvPr/>
        </p:nvSpPr>
        <p:spPr>
          <a:xfrm>
            <a:off x="3497509" y="3417183"/>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v4</a:t>
            </a:r>
          </a:p>
        </p:txBody>
      </p:sp>
      <p:cxnSp>
        <p:nvCxnSpPr>
          <p:cNvPr id="5" name="Straight Connector 4"/>
          <p:cNvCxnSpPr>
            <a:stCxn id="12" idx="3"/>
            <a:endCxn id="14" idx="7"/>
          </p:cNvCxnSpPr>
          <p:nvPr/>
        </p:nvCxnSpPr>
        <p:spPr>
          <a:xfrm flipH="1">
            <a:off x="1820277" y="2785374"/>
            <a:ext cx="617557" cy="753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7"/>
            <a:endCxn id="15" idx="3"/>
          </p:cNvCxnSpPr>
          <p:nvPr/>
        </p:nvCxnSpPr>
        <p:spPr>
          <a:xfrm flipV="1">
            <a:off x="3001727" y="4126068"/>
            <a:ext cx="611265" cy="753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1"/>
            <a:endCxn id="14" idx="5"/>
          </p:cNvCxnSpPr>
          <p:nvPr/>
        </p:nvCxnSpPr>
        <p:spPr>
          <a:xfrm flipH="1" flipV="1">
            <a:off x="1820277" y="4126068"/>
            <a:ext cx="623850" cy="753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5" idx="1"/>
          </p:cNvCxnSpPr>
          <p:nvPr/>
        </p:nvCxnSpPr>
        <p:spPr>
          <a:xfrm>
            <a:off x="2995434" y="2785374"/>
            <a:ext cx="617558" cy="753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5" idx="2"/>
            <a:endCxn id="14" idx="6"/>
          </p:cNvCxnSpPr>
          <p:nvPr/>
        </p:nvCxnSpPr>
        <p:spPr>
          <a:xfrm flipH="1">
            <a:off x="1935760" y="3832438"/>
            <a:ext cx="156174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88450" y="1745008"/>
            <a:ext cx="456367" cy="369332"/>
          </a:xfrm>
          <a:prstGeom prst="rect">
            <a:avLst/>
          </a:prstGeom>
          <a:noFill/>
        </p:spPr>
        <p:txBody>
          <a:bodyPr wrap="square" rtlCol="0">
            <a:spAutoFit/>
          </a:bodyPr>
          <a:lstStyle/>
          <a:p>
            <a:r>
              <a:rPr lang="en-US" dirty="0"/>
              <a:t>15</a:t>
            </a:r>
          </a:p>
        </p:txBody>
      </p:sp>
      <p:sp>
        <p:nvSpPr>
          <p:cNvPr id="42" name="TextBox 41"/>
          <p:cNvSpPr txBox="1"/>
          <p:nvPr/>
        </p:nvSpPr>
        <p:spPr>
          <a:xfrm>
            <a:off x="4286075" y="3647772"/>
            <a:ext cx="447980" cy="369332"/>
          </a:xfrm>
          <a:prstGeom prst="rect">
            <a:avLst/>
          </a:prstGeom>
          <a:noFill/>
        </p:spPr>
        <p:txBody>
          <a:bodyPr wrap="square" rtlCol="0">
            <a:spAutoFit/>
          </a:bodyPr>
          <a:lstStyle/>
          <a:p>
            <a:r>
              <a:rPr lang="en-US" dirty="0"/>
              <a:t>10</a:t>
            </a:r>
          </a:p>
        </p:txBody>
      </p:sp>
      <p:sp>
        <p:nvSpPr>
          <p:cNvPr id="43" name="TextBox 42"/>
          <p:cNvSpPr txBox="1"/>
          <p:nvPr/>
        </p:nvSpPr>
        <p:spPr>
          <a:xfrm>
            <a:off x="2486486" y="5588388"/>
            <a:ext cx="458331" cy="369332"/>
          </a:xfrm>
          <a:prstGeom prst="rect">
            <a:avLst/>
          </a:prstGeom>
          <a:noFill/>
        </p:spPr>
        <p:txBody>
          <a:bodyPr wrap="square" rtlCol="0">
            <a:spAutoFit/>
          </a:bodyPr>
          <a:lstStyle/>
          <a:p>
            <a:r>
              <a:rPr lang="en-US" dirty="0"/>
              <a:t>12</a:t>
            </a:r>
          </a:p>
        </p:txBody>
      </p:sp>
      <p:sp>
        <p:nvSpPr>
          <p:cNvPr id="44" name="TextBox 43"/>
          <p:cNvSpPr txBox="1"/>
          <p:nvPr/>
        </p:nvSpPr>
        <p:spPr>
          <a:xfrm>
            <a:off x="715851" y="3647772"/>
            <a:ext cx="475392" cy="369332"/>
          </a:xfrm>
          <a:prstGeom prst="rect">
            <a:avLst/>
          </a:prstGeom>
          <a:noFill/>
        </p:spPr>
        <p:txBody>
          <a:bodyPr wrap="square" rtlCol="0">
            <a:spAutoFit/>
          </a:bodyPr>
          <a:lstStyle/>
          <a:p>
            <a:r>
              <a:rPr lang="en-US" dirty="0"/>
              <a:t>10</a:t>
            </a:r>
          </a:p>
        </p:txBody>
      </p:sp>
      <p:sp>
        <p:nvSpPr>
          <p:cNvPr id="45" name="TextBox 44"/>
          <p:cNvSpPr txBox="1"/>
          <p:nvPr/>
        </p:nvSpPr>
        <p:spPr>
          <a:xfrm>
            <a:off x="3493166" y="2829923"/>
            <a:ext cx="506417" cy="369332"/>
          </a:xfrm>
          <a:prstGeom prst="rect">
            <a:avLst/>
          </a:prstGeom>
          <a:noFill/>
        </p:spPr>
        <p:txBody>
          <a:bodyPr wrap="square" rtlCol="0">
            <a:spAutoFit/>
          </a:bodyPr>
          <a:lstStyle/>
          <a:p>
            <a:r>
              <a:rPr lang="en-US" dirty="0"/>
              <a:t>0.5</a:t>
            </a:r>
          </a:p>
        </p:txBody>
      </p:sp>
      <p:sp>
        <p:nvSpPr>
          <p:cNvPr id="46" name="TextBox 45"/>
          <p:cNvSpPr txBox="1"/>
          <p:nvPr/>
        </p:nvSpPr>
        <p:spPr>
          <a:xfrm>
            <a:off x="2473981" y="3417183"/>
            <a:ext cx="500690" cy="369332"/>
          </a:xfrm>
          <a:prstGeom prst="rect">
            <a:avLst/>
          </a:prstGeom>
          <a:noFill/>
        </p:spPr>
        <p:txBody>
          <a:bodyPr wrap="square" rtlCol="0">
            <a:spAutoFit/>
          </a:bodyPr>
          <a:lstStyle/>
          <a:p>
            <a:r>
              <a:rPr lang="en-US" dirty="0"/>
              <a:t>0.2</a:t>
            </a:r>
          </a:p>
        </p:txBody>
      </p:sp>
      <p:sp>
        <p:nvSpPr>
          <p:cNvPr id="47" name="TextBox 46"/>
          <p:cNvSpPr txBox="1"/>
          <p:nvPr/>
        </p:nvSpPr>
        <p:spPr>
          <a:xfrm>
            <a:off x="3446626" y="4464247"/>
            <a:ext cx="552957" cy="369332"/>
          </a:xfrm>
          <a:prstGeom prst="rect">
            <a:avLst/>
          </a:prstGeom>
          <a:noFill/>
        </p:spPr>
        <p:txBody>
          <a:bodyPr wrap="square" rtlCol="0">
            <a:spAutoFit/>
          </a:bodyPr>
          <a:lstStyle/>
          <a:p>
            <a:r>
              <a:rPr lang="en-US" dirty="0"/>
              <a:t>0.7</a:t>
            </a:r>
          </a:p>
        </p:txBody>
      </p:sp>
      <p:sp>
        <p:nvSpPr>
          <p:cNvPr id="48" name="TextBox 47"/>
          <p:cNvSpPr txBox="1"/>
          <p:nvPr/>
        </p:nvSpPr>
        <p:spPr>
          <a:xfrm>
            <a:off x="1530276" y="4510171"/>
            <a:ext cx="553619" cy="369332"/>
          </a:xfrm>
          <a:prstGeom prst="rect">
            <a:avLst/>
          </a:prstGeom>
          <a:noFill/>
        </p:spPr>
        <p:txBody>
          <a:bodyPr wrap="square" rtlCol="0">
            <a:spAutoFit/>
          </a:bodyPr>
          <a:lstStyle/>
          <a:p>
            <a:r>
              <a:rPr lang="en-US" dirty="0"/>
              <a:t>0.7</a:t>
            </a:r>
          </a:p>
        </p:txBody>
      </p:sp>
      <p:sp>
        <p:nvSpPr>
          <p:cNvPr id="49" name="TextBox 48"/>
          <p:cNvSpPr txBox="1"/>
          <p:nvPr/>
        </p:nvSpPr>
        <p:spPr>
          <a:xfrm>
            <a:off x="1483737" y="2815721"/>
            <a:ext cx="584430" cy="369332"/>
          </a:xfrm>
          <a:prstGeom prst="rect">
            <a:avLst/>
          </a:prstGeom>
          <a:noFill/>
        </p:spPr>
        <p:txBody>
          <a:bodyPr wrap="square" rtlCol="0">
            <a:spAutoFit/>
          </a:bodyPr>
          <a:lstStyle/>
          <a:p>
            <a:r>
              <a:rPr lang="en-US" dirty="0"/>
              <a:t>0.5</a:t>
            </a:r>
          </a:p>
        </p:txBody>
      </p:sp>
      <mc:AlternateContent xmlns:mc="http://schemas.openxmlformats.org/markup-compatibility/2006" xmlns:a14="http://schemas.microsoft.com/office/drawing/2010/main">
        <mc:Choice Requires="a14">
          <p:sp>
            <p:nvSpPr>
              <p:cNvPr id="50" name="Rounded Rectangle 49"/>
              <p:cNvSpPr/>
              <p:nvPr/>
            </p:nvSpPr>
            <p:spPr>
              <a:xfrm>
                <a:off x="4898551" y="1163359"/>
                <a:ext cx="6987142" cy="629209"/>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dobe Clean Light" panose="020B0303020404020204" pitchFamily="34" charset="0"/>
                </a:endParaRPr>
              </a:p>
              <a:p>
                <a:r>
                  <a:rPr lang="en-US" dirty="0">
                    <a:solidFill>
                      <a:schemeClr val="tx1"/>
                    </a:solidFill>
                    <a:latin typeface="Adobe Clean Light" panose="020B0303020404020204" pitchFamily="34" charset="0"/>
                  </a:rPr>
                  <a:t>Edge Weight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𝑖𝑗</m:t>
                        </m:r>
                      </m:sub>
                    </m:sSub>
                  </m:oMath>
                </a14:m>
                <a:r>
                  <a:rPr lang="en-US" dirty="0">
                    <a:solidFill>
                      <a:schemeClr val="tx1"/>
                    </a:solidFill>
                    <a:latin typeface="Adobe Clean Light" panose="020B0303020404020204" pitchFamily="34" charset="0"/>
                  </a:rPr>
                  <a:t>) :  Indicates how much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𝑗</m:t>
                        </m:r>
                      </m:sub>
                    </m:sSub>
                    <m:r>
                      <a:rPr lang="en-US" b="0" i="0" smtClean="0">
                        <a:solidFill>
                          <a:schemeClr val="tx1"/>
                        </a:solidFill>
                        <a:latin typeface="Cambria Math" panose="02040503050406030204" pitchFamily="18" charset="0"/>
                      </a:rPr>
                      <m:t> </m:t>
                    </m:r>
                  </m:oMath>
                </a14:m>
                <a:r>
                  <a:rPr lang="en-US" dirty="0">
                    <a:solidFill>
                      <a:schemeClr val="tx1"/>
                    </a:solidFill>
                    <a:latin typeface="Adobe Clean Light" panose="020B0303020404020204" pitchFamily="34" charset="0"/>
                  </a:rPr>
                  <a:t>is known if we know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𝑖</m:t>
                        </m:r>
                      </m:sub>
                    </m:sSub>
                  </m:oMath>
                </a14:m>
                <a:r>
                  <a:rPr lang="en-US" b="0" dirty="0">
                    <a:solidFill>
                      <a:schemeClr val="tx1"/>
                    </a:solidFill>
                    <a:latin typeface="Adobe Clean Light" panose="020B0303020404020204" pitchFamily="34" charset="0"/>
                  </a:rPr>
                  <a:t>.</a:t>
                </a:r>
              </a:p>
              <a:p>
                <a:endParaRPr lang="en-US" dirty="0">
                  <a:solidFill>
                    <a:schemeClr val="tx1"/>
                  </a:solidFill>
                  <a:latin typeface="Adobe Clean Light" panose="020B0303020404020204" pitchFamily="34" charset="0"/>
                </a:endParaRPr>
              </a:p>
            </p:txBody>
          </p:sp>
        </mc:Choice>
        <mc:Fallback xmlns="">
          <p:sp>
            <p:nvSpPr>
              <p:cNvPr id="50" name="Rounded Rectangle 49"/>
              <p:cNvSpPr>
                <a:spLocks noRot="1" noChangeAspect="1" noMove="1" noResize="1" noEditPoints="1" noAdjustHandles="1" noChangeArrowheads="1" noChangeShapeType="1" noTextEdit="1"/>
              </p:cNvSpPr>
              <p:nvPr/>
            </p:nvSpPr>
            <p:spPr>
              <a:xfrm>
                <a:off x="4898551" y="1163359"/>
                <a:ext cx="6987142" cy="629209"/>
              </a:xfrm>
              <a:prstGeom prst="roundRect">
                <a:avLst/>
              </a:prstGeom>
              <a:blipFill>
                <a:blip r:embed="rId4"/>
                <a:stretch>
                  <a:fillRect l="-261"/>
                </a:stretch>
              </a:blipFill>
              <a:ln>
                <a:solidFill>
                  <a:schemeClr val="bg1"/>
                </a:solidFill>
              </a:ln>
            </p:spPr>
            <p:txBody>
              <a:bodyPr/>
              <a:lstStyle/>
              <a:p>
                <a:r>
                  <a:rPr lang="en-US">
                    <a:noFill/>
                  </a:rPr>
                  <a:t> </a:t>
                </a:r>
              </a:p>
            </p:txBody>
          </p:sp>
        </mc:Fallback>
      </mc:AlternateContent>
      <p:sp>
        <p:nvSpPr>
          <p:cNvPr id="51" name="Rounded Rectangle 50"/>
          <p:cNvSpPr/>
          <p:nvPr/>
        </p:nvSpPr>
        <p:spPr>
          <a:xfrm>
            <a:off x="7598459" y="1848112"/>
            <a:ext cx="1271264" cy="331481"/>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Algorithm</a:t>
            </a:r>
          </a:p>
        </p:txBody>
      </p:sp>
      <mc:AlternateContent xmlns:mc="http://schemas.openxmlformats.org/markup-compatibility/2006" xmlns:a14="http://schemas.microsoft.com/office/drawing/2010/main">
        <mc:Choice Requires="a14">
          <p:sp>
            <p:nvSpPr>
              <p:cNvPr id="55" name="Rounded Rectangle 54"/>
              <p:cNvSpPr/>
              <p:nvPr/>
            </p:nvSpPr>
            <p:spPr>
              <a:xfrm>
                <a:off x="4898550" y="2235529"/>
                <a:ext cx="6987143" cy="3560387"/>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dobe Clean Light" panose="020B0303020404020204" pitchFamily="34" charset="0"/>
                  </a:rPr>
                  <a:t>Given: Graph </a:t>
                </a:r>
                <a14:m>
                  <m:oMath xmlns:m="http://schemas.openxmlformats.org/officeDocument/2006/math">
                    <m:r>
                      <a:rPr lang="en-US" i="1" dirty="0" smtClean="0">
                        <a:solidFill>
                          <a:schemeClr val="tx1"/>
                        </a:solidFill>
                        <a:latin typeface="Cambria Math" panose="02040503050406030204" pitchFamily="18" charset="0"/>
                      </a:rPr>
                      <m:t>𝐺</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𝑉</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𝐸</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𝑊</m:t>
                    </m:r>
                    <m:r>
                      <a:rPr lang="en-US" i="1" dirty="0" smtClean="0">
                        <a:solidFill>
                          <a:schemeClr val="tx1"/>
                        </a:solidFill>
                        <a:latin typeface="Cambria Math" panose="02040503050406030204" pitchFamily="18" charset="0"/>
                      </a:rPr>
                      <m:t>)</m:t>
                    </m:r>
                  </m:oMath>
                </a14:m>
                <a:r>
                  <a:rPr lang="en-US" dirty="0">
                    <a:solidFill>
                      <a:schemeClr val="tx1"/>
                    </a:solidFill>
                    <a:latin typeface="Adobe Clean Light" panose="020B0303020404020204" pitchFamily="34" charset="0"/>
                  </a:rPr>
                  <a:t>, reward </a:t>
                </a:r>
                <a14:m>
                  <m:oMath xmlns:m="http://schemas.openxmlformats.org/officeDocument/2006/math">
                    <m:r>
                      <a:rPr lang="en-US" i="1" dirty="0" smtClean="0">
                        <a:solidFill>
                          <a:schemeClr val="tx1"/>
                        </a:solidFill>
                        <a:latin typeface="Cambria Math" panose="02040503050406030204" pitchFamily="18" charset="0"/>
                      </a:rPr>
                      <m:t>𝑅</m:t>
                    </m:r>
                  </m:oMath>
                </a14:m>
                <a:r>
                  <a:rPr lang="en-US" dirty="0">
                    <a:solidFill>
                      <a:schemeClr val="tx1"/>
                    </a:solidFill>
                    <a:latin typeface="Adobe Clean Light" panose="020B0303020404020204" pitchFamily="34" charset="0"/>
                  </a:rPr>
                  <a:t> and budget </a:t>
                </a:r>
                <a14:m>
                  <m:oMath xmlns:m="http://schemas.openxmlformats.org/officeDocument/2006/math">
                    <m:r>
                      <a:rPr lang="en-US" i="1" dirty="0" smtClean="0">
                        <a:solidFill>
                          <a:schemeClr val="tx1"/>
                        </a:solidFill>
                        <a:latin typeface="Cambria Math" panose="02040503050406030204" pitchFamily="18" charset="0"/>
                      </a:rPr>
                      <m:t>𝐵</m:t>
                    </m:r>
                  </m:oMath>
                </a14:m>
                <a:r>
                  <a:rPr lang="en-US" dirty="0">
                    <a:solidFill>
                      <a:schemeClr val="tx1"/>
                    </a:solidFill>
                    <a:latin typeface="Adobe Clean Light" panose="020B0303020404020204" pitchFamily="34" charset="0"/>
                  </a:rPr>
                  <a:t> </a:t>
                </a:r>
              </a:p>
              <a:p>
                <a:r>
                  <a:rPr lang="en-US" dirty="0">
                    <a:solidFill>
                      <a:schemeClr val="tx1"/>
                    </a:solidFill>
                    <a:latin typeface="Adobe Clean Light" panose="020B0303020404020204" pitchFamily="34" charset="0"/>
                  </a:rPr>
                  <a:t>Initialize: vertices </a:t>
                </a:r>
                <a14:m>
                  <m:oMath xmlns:m="http://schemas.openxmlformats.org/officeDocument/2006/math">
                    <m:r>
                      <a:rPr lang="en-US" i="1" dirty="0" smtClean="0">
                        <a:solidFill>
                          <a:schemeClr val="tx1"/>
                        </a:solidFill>
                        <a:latin typeface="Cambria Math" panose="02040503050406030204" pitchFamily="18" charset="0"/>
                      </a:rPr>
                      <m:t>𝑈</m:t>
                    </m:r>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𝑉</m:t>
                    </m:r>
                  </m:oMath>
                </a14:m>
                <a:r>
                  <a:rPr lang="en-US" dirty="0">
                    <a:solidFill>
                      <a:schemeClr val="tx1"/>
                    </a:solidFill>
                    <a:latin typeface="Adobe Clean Light" panose="020B0303020404020204" pitchFamily="34" charset="0"/>
                  </a:rPr>
                  <a:t>, residual budget </a:t>
                </a:r>
                <a14:m>
                  <m:oMath xmlns:m="http://schemas.openxmlformats.org/officeDocument/2006/math">
                    <m:r>
                      <a:rPr lang="en-US" i="1" dirty="0" smtClean="0">
                        <a:solidFill>
                          <a:schemeClr val="tx1"/>
                        </a:solidFill>
                        <a:latin typeface="Cambria Math" panose="02040503050406030204" pitchFamily="18" charset="0"/>
                      </a:rPr>
                      <m:t>𝑏</m:t>
                    </m:r>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𝐵</m:t>
                    </m:r>
                  </m:oMath>
                </a14:m>
                <a:r>
                  <a:rPr lang="en-US" dirty="0">
                    <a:solidFill>
                      <a:schemeClr val="tx1"/>
                    </a:solidFill>
                    <a:latin typeface="Adobe Clean Light" panose="020B0303020404020204" pitchFamily="34" charset="0"/>
                  </a:rPr>
                  <a:t>, solution set </a:t>
                </a:r>
                <a14:m>
                  <m:oMath xmlns:m="http://schemas.openxmlformats.org/officeDocument/2006/math">
                    <m:r>
                      <a:rPr lang="en-US" i="1" dirty="0" smtClean="0">
                        <a:solidFill>
                          <a:schemeClr val="tx1"/>
                        </a:solidFill>
                        <a:latin typeface="Cambria Math" panose="02040503050406030204" pitchFamily="18" charset="0"/>
                      </a:rPr>
                      <m:t>𝑆</m:t>
                    </m:r>
                    <m:r>
                      <a:rPr lang="en-US" i="1" dirty="0" smtClean="0">
                        <a:solidFill>
                          <a:schemeClr val="tx1"/>
                        </a:solidFill>
                        <a:latin typeface="Cambria Math" panose="02040503050406030204" pitchFamily="18" charset="0"/>
                      </a:rPr>
                      <m:t> = {}</m:t>
                    </m:r>
                  </m:oMath>
                </a14:m>
                <a:endParaRPr lang="en-US" dirty="0">
                  <a:solidFill>
                    <a:schemeClr val="tx1"/>
                  </a:solidFill>
                  <a:latin typeface="Adobe Clean Light" panose="020B0303020404020204" pitchFamily="34" charset="0"/>
                </a:endParaRPr>
              </a:p>
              <a:p>
                <a:endParaRPr lang="en-US" dirty="0">
                  <a:solidFill>
                    <a:schemeClr val="tx1"/>
                  </a:solidFill>
                  <a:latin typeface="Adobe Clean Light" panose="020B0303020404020204" pitchFamily="34" charset="0"/>
                </a:endParaRPr>
              </a:p>
              <a:p>
                <a:r>
                  <a:rPr lang="en-US" dirty="0">
                    <a:solidFill>
                      <a:schemeClr val="tx1"/>
                    </a:solidFill>
                    <a:latin typeface="Adobe Clean Light" panose="020B0303020404020204" pitchFamily="34" charset="0"/>
                  </a:rPr>
                  <a:t>while </a:t>
                </a:r>
                <a14:m>
                  <m:oMath xmlns:m="http://schemas.openxmlformats.org/officeDocument/2006/math">
                    <m:r>
                      <a:rPr lang="en-US" i="1" dirty="0" smtClean="0">
                        <a:solidFill>
                          <a:schemeClr val="tx1"/>
                        </a:solidFill>
                        <a:latin typeface="Cambria Math" panose="02040503050406030204" pitchFamily="18" charset="0"/>
                      </a:rPr>
                      <m:t>𝑏</m:t>
                    </m:r>
                    <m:r>
                      <a:rPr lang="en-US" i="1" dirty="0" smtClean="0">
                        <a:solidFill>
                          <a:schemeClr val="tx1"/>
                        </a:solidFill>
                        <a:latin typeface="Cambria Math" panose="02040503050406030204" pitchFamily="18" charset="0"/>
                      </a:rPr>
                      <m:t>&gt;0</m:t>
                    </m:r>
                  </m:oMath>
                </a14:m>
                <a:r>
                  <a:rPr lang="en-US" dirty="0">
                    <a:solidFill>
                      <a:schemeClr val="tx1"/>
                    </a:solidFill>
                    <a:latin typeface="Adobe Clean Light" panose="020B0303020404020204" pitchFamily="34" charset="0"/>
                  </a:rPr>
                  <a:t>:</a:t>
                </a:r>
              </a:p>
              <a:p>
                <a:r>
                  <a:rPr lang="en-US" dirty="0">
                    <a:solidFill>
                      <a:schemeClr val="tx1"/>
                    </a:solidFill>
                    <a:latin typeface="Adobe Clean Light" panose="020B0303020404020204" pitchFamily="34" charset="0"/>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𝑖</m:t>
                        </m:r>
                      </m:sub>
                    </m:sSub>
                  </m:oMath>
                </a14:m>
                <a:r>
                  <a:rPr lang="en-US" dirty="0">
                    <a:solidFill>
                      <a:schemeClr val="tx1"/>
                    </a:solidFill>
                    <a:latin typeface="Adobe Clean Light" panose="020B0303020404020204" pitchFamily="34" charset="0"/>
                  </a:rPr>
                  <a:t> = tuple with maximum reward</a:t>
                </a:r>
              </a:p>
              <a:p>
                <a:r>
                  <a:rPr lang="en-US" dirty="0">
                    <a:solidFill>
                      <a:schemeClr val="tx1"/>
                    </a:solidFill>
                    <a:latin typeface="Adobe Clean Light" panose="020B0303020404020204" pitchFamily="34" charset="0"/>
                  </a:rPr>
                  <a:t>	</a:t>
                </a:r>
                <a14:m>
                  <m:oMath xmlns:m="http://schemas.openxmlformats.org/officeDocument/2006/math">
                    <m:r>
                      <a:rPr lang="en-US" i="1" dirty="0" smtClean="0">
                        <a:solidFill>
                          <a:schemeClr val="tx1"/>
                        </a:solidFill>
                        <a:latin typeface="Cambria Math" panose="02040503050406030204" pitchFamily="18" charset="0"/>
                      </a:rPr>
                      <m:t>𝑆</m:t>
                    </m:r>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𝑆</m:t>
                    </m:r>
                    <m:r>
                      <a:rPr lang="en-US"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𝑈</m:t>
                    </m:r>
                    <m:r>
                      <a:rPr lang="en-US" i="1" dirty="0"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𝑖</m:t>
                        </m:r>
                      </m:sub>
                    </m:sSub>
                  </m:oMath>
                </a14:m>
                <a:endParaRPr lang="en-US" dirty="0">
                  <a:solidFill>
                    <a:schemeClr val="tx1"/>
                  </a:solidFill>
                  <a:latin typeface="Adobe Clean Light" panose="020B0303020404020204" pitchFamily="34" charset="0"/>
                </a:endParaRPr>
              </a:p>
              <a:p>
                <a:r>
                  <a:rPr lang="en-US" dirty="0">
                    <a:solidFill>
                      <a:schemeClr val="tx1"/>
                    </a:solidFill>
                    <a:latin typeface="Adobe Clean Light" panose="020B0303020404020204" pitchFamily="34" charset="0"/>
                  </a:rPr>
                  <a:t>	for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𝑗</m:t>
                        </m:r>
                      </m:sub>
                    </m:sSub>
                  </m:oMath>
                </a14:m>
                <a:r>
                  <a:rPr lang="en-US" dirty="0">
                    <a:solidFill>
                      <a:schemeClr val="tx1"/>
                    </a:solidFill>
                    <a:latin typeface="Adobe Clean Light" panose="020B0303020404020204" pitchFamily="34" charset="0"/>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𝑈</m:t>
                    </m:r>
                  </m:oMath>
                </a14:m>
                <a:r>
                  <a:rPr lang="en-US" dirty="0">
                    <a:solidFill>
                      <a:schemeClr val="tx1"/>
                    </a:solidFill>
                    <a:latin typeface="Adobe Clean Light" panose="020B0303020404020204" pitchFamily="34" charset="0"/>
                  </a:rPr>
                  <a:t>:</a:t>
                </a:r>
              </a:p>
              <a:p>
                <a:r>
                  <a:rPr lang="en-US" dirty="0">
                    <a:solidFill>
                      <a:schemeClr val="tx1"/>
                    </a:solidFill>
                    <a:latin typeface="Adobe Clean Light" panose="020B0303020404020204" pitchFamily="34" charset="0"/>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𝑗</m:t>
                        </m:r>
                      </m:sub>
                    </m:sSub>
                  </m:oMath>
                </a14:m>
                <a:r>
                  <a:rPr lang="en-US" dirty="0">
                    <a:solidFill>
                      <a:schemeClr val="tx1"/>
                    </a:solidFill>
                    <a:latin typeface="Adobe Clean Light" panose="020B0303020404020204" pitchFamily="34" charset="0"/>
                  </a:rPr>
                  <a:t>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𝑟</m:t>
                        </m:r>
                      </m:e>
                      <m:sub>
                        <m:r>
                          <a:rPr lang="en-US" i="1">
                            <a:solidFill>
                              <a:schemeClr val="tx1"/>
                            </a:solidFill>
                            <a:latin typeface="Cambria Math" panose="02040503050406030204" pitchFamily="18" charset="0"/>
                          </a:rPr>
                          <m:t>𝑗</m:t>
                        </m:r>
                      </m:sub>
                    </m:sSub>
                  </m:oMath>
                </a14:m>
                <a:r>
                  <a:rPr lang="en-US" dirty="0">
                    <a:solidFill>
                      <a:schemeClr val="tx1"/>
                    </a:solidFill>
                    <a:latin typeface="Adobe Clean Light" panose="020B0303020404020204" pitchFamily="34" charset="0"/>
                  </a:rPr>
                  <a:t> * ( 1 –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𝑖𝑗</m:t>
                        </m:r>
                      </m:sub>
                    </m:sSub>
                  </m:oMath>
                </a14:m>
                <a:r>
                  <a:rPr lang="en-US" dirty="0">
                    <a:solidFill>
                      <a:schemeClr val="tx1"/>
                    </a:solidFill>
                    <a:latin typeface="Adobe Clean Light" panose="020B0303020404020204" pitchFamily="34" charset="0"/>
                  </a:rPr>
                  <a:t>)</a:t>
                </a:r>
              </a:p>
              <a:p>
                <a:r>
                  <a:rPr lang="en-US" dirty="0">
                    <a:solidFill>
                      <a:schemeClr val="tx1"/>
                    </a:solidFill>
                    <a:latin typeface="Adobe Clean Light" panose="020B0303020404020204" pitchFamily="34" charset="0"/>
                  </a:rPr>
                  <a:t>	end for</a:t>
                </a:r>
              </a:p>
              <a:p>
                <a:r>
                  <a:rPr lang="en-US" dirty="0">
                    <a:solidFill>
                      <a:schemeClr val="tx1"/>
                    </a:solidFill>
                    <a:latin typeface="Adobe Clean Light" panose="020B0303020404020204" pitchFamily="34" charset="0"/>
                  </a:rPr>
                  <a:t>	</a:t>
                </a:r>
                <a14:m>
                  <m:oMath xmlns:m="http://schemas.openxmlformats.org/officeDocument/2006/math">
                    <m:r>
                      <a:rPr lang="en-US" i="1" dirty="0" smtClean="0">
                        <a:solidFill>
                          <a:schemeClr val="tx1"/>
                        </a:solidFill>
                        <a:latin typeface="Cambria Math" panose="02040503050406030204" pitchFamily="18" charset="0"/>
                      </a:rPr>
                      <m:t>𝑏</m:t>
                    </m:r>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𝑏</m:t>
                    </m:r>
                    <m:r>
                      <a:rPr lang="en-US" i="1" dirty="0" smtClean="0">
                        <a:solidFill>
                          <a:schemeClr val="tx1"/>
                        </a:solidFill>
                        <a:latin typeface="Cambria Math" panose="02040503050406030204" pitchFamily="18" charset="0"/>
                      </a:rPr>
                      <m:t> – 1</m:t>
                    </m:r>
                  </m:oMath>
                </a14:m>
                <a:endParaRPr lang="en-US" dirty="0">
                  <a:solidFill>
                    <a:schemeClr val="tx1"/>
                  </a:solidFill>
                  <a:latin typeface="Adobe Clean Light" panose="020B0303020404020204" pitchFamily="34" charset="0"/>
                </a:endParaRPr>
              </a:p>
              <a:p>
                <a:r>
                  <a:rPr lang="en-US" dirty="0">
                    <a:solidFill>
                      <a:schemeClr val="tx1"/>
                    </a:solidFill>
                    <a:latin typeface="Adobe Clean Light" panose="020B0303020404020204" pitchFamily="34" charset="0"/>
                  </a:rPr>
                  <a:t>end while</a:t>
                </a:r>
              </a:p>
            </p:txBody>
          </p:sp>
        </mc:Choice>
        <mc:Fallback xmlns="">
          <p:sp>
            <p:nvSpPr>
              <p:cNvPr id="55" name="Rounded Rectangle 54"/>
              <p:cNvSpPr>
                <a:spLocks noRot="1" noChangeAspect="1" noMove="1" noResize="1" noEditPoints="1" noAdjustHandles="1" noChangeArrowheads="1" noChangeShapeType="1" noTextEdit="1"/>
              </p:cNvSpPr>
              <p:nvPr/>
            </p:nvSpPr>
            <p:spPr>
              <a:xfrm>
                <a:off x="4898550" y="2235529"/>
                <a:ext cx="6987143" cy="3560387"/>
              </a:xfrm>
              <a:prstGeom prst="round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ounded Rectangle 55"/>
              <p:cNvSpPr/>
              <p:nvPr/>
            </p:nvSpPr>
            <p:spPr>
              <a:xfrm>
                <a:off x="220460" y="4879503"/>
                <a:ext cx="1985809" cy="453106"/>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Edge Weight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𝑖𝑗</m:t>
                        </m:r>
                      </m:sub>
                    </m:sSub>
                  </m:oMath>
                </a14:m>
                <a:r>
                  <a:rPr lang="en-US" dirty="0">
                    <a:solidFill>
                      <a:schemeClr val="tx1"/>
                    </a:solidFill>
                    <a:latin typeface="Adobe Clean Light" panose="020B0303020404020204" pitchFamily="34" charset="0"/>
                  </a:rPr>
                  <a:t>)</a:t>
                </a:r>
              </a:p>
            </p:txBody>
          </p:sp>
        </mc:Choice>
        <mc:Fallback xmlns="">
          <p:sp>
            <p:nvSpPr>
              <p:cNvPr id="56" name="Rounded Rectangle 55"/>
              <p:cNvSpPr>
                <a:spLocks noRot="1" noChangeAspect="1" noMove="1" noResize="1" noEditPoints="1" noAdjustHandles="1" noChangeArrowheads="1" noChangeShapeType="1" noTextEdit="1"/>
              </p:cNvSpPr>
              <p:nvPr/>
            </p:nvSpPr>
            <p:spPr>
              <a:xfrm>
                <a:off x="220460" y="4879503"/>
                <a:ext cx="1985809" cy="453106"/>
              </a:xfrm>
              <a:prstGeom prst="roundRect">
                <a:avLst/>
              </a:prstGeom>
              <a:blipFill>
                <a:blip r:embed="rId6"/>
                <a:stretch>
                  <a:fillRect t="-27273" b="-3636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p:cNvSpPr/>
              <p:nvPr/>
            </p:nvSpPr>
            <p:spPr>
              <a:xfrm>
                <a:off x="1675208" y="1291902"/>
                <a:ext cx="2095437" cy="464931"/>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Tuple Reward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𝑖</m:t>
                        </m:r>
                      </m:sub>
                    </m:sSub>
                  </m:oMath>
                </a14:m>
                <a:r>
                  <a:rPr lang="en-US" dirty="0">
                    <a:solidFill>
                      <a:schemeClr val="tx1"/>
                    </a:solidFill>
                    <a:latin typeface="Adobe Clean Light" panose="020B0303020404020204" pitchFamily="34" charset="0"/>
                  </a:rPr>
                  <a:t>)</a:t>
                </a:r>
              </a:p>
            </p:txBody>
          </p:sp>
        </mc:Choice>
        <mc:Fallback xmlns="">
          <p:sp>
            <p:nvSpPr>
              <p:cNvPr id="57" name="Rounded Rectangle 56"/>
              <p:cNvSpPr>
                <a:spLocks noRot="1" noChangeAspect="1" noMove="1" noResize="1" noEditPoints="1" noAdjustHandles="1" noChangeArrowheads="1" noChangeShapeType="1" noTextEdit="1"/>
              </p:cNvSpPr>
              <p:nvPr/>
            </p:nvSpPr>
            <p:spPr>
              <a:xfrm>
                <a:off x="1675208" y="1291902"/>
                <a:ext cx="2095437" cy="464931"/>
              </a:xfrm>
              <a:prstGeom prst="roundRect">
                <a:avLst/>
              </a:prstGeom>
              <a:blipFill>
                <a:blip r:embed="rId7"/>
                <a:stretch>
                  <a:fillRect b="-8974"/>
                </a:stretch>
              </a:blipFill>
              <a:ln>
                <a:solidFill>
                  <a:schemeClr val="bg1"/>
                </a:solidFill>
              </a:ln>
            </p:spPr>
            <p:txBody>
              <a:bodyPr/>
              <a:lstStyle/>
              <a:p>
                <a:r>
                  <a:rPr lang="en-US">
                    <a:noFill/>
                  </a:rPr>
                  <a:t> </a:t>
                </a:r>
              </a:p>
            </p:txBody>
          </p:sp>
        </mc:Fallback>
      </mc:AlternateContent>
      <p:sp>
        <p:nvSpPr>
          <p:cNvPr id="58" name="TextBox 57"/>
          <p:cNvSpPr txBox="1"/>
          <p:nvPr/>
        </p:nvSpPr>
        <p:spPr>
          <a:xfrm>
            <a:off x="220460" y="6086044"/>
            <a:ext cx="7973625" cy="646331"/>
          </a:xfrm>
          <a:prstGeom prst="rect">
            <a:avLst/>
          </a:prstGeom>
          <a:noFill/>
        </p:spPr>
        <p:txBody>
          <a:bodyPr wrap="square" rtlCol="0">
            <a:spAutoFit/>
          </a:bodyPr>
          <a:lstStyle/>
          <a:p>
            <a:r>
              <a:rPr lang="en-US" dirty="0">
                <a:latin typeface="Adobe Clean Light" panose="020B0303020404020204" pitchFamily="34" charset="0"/>
              </a:rPr>
              <a:t>Reference: Natwar et al. “Graph Based Modeling for Product Review Summarization” </a:t>
            </a:r>
          </a:p>
        </p:txBody>
      </p:sp>
    </p:spTree>
    <p:extLst>
      <p:ext uri="{BB962C8B-B14F-4D97-AF65-F5344CB8AC3E}">
        <p14:creationId xmlns:p14="http://schemas.microsoft.com/office/powerpoint/2010/main" val="109450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p:bldP spid="50" grpId="0" animBg="1"/>
      <p:bldP spid="51" grpId="0" animBg="1"/>
      <p:bldP spid="55" grpId="0" animBg="1"/>
      <p:bldP spid="56" grpId="0" animBg="1"/>
      <p:bldP spid="57" grpId="0" animBg="1"/>
      <p:bldP spid="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31</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2125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Graph-Based Approach to select Diverse Tuples</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31</a:t>
            </a:fld>
            <a:endParaRPr lang="en-US" dirty="0"/>
          </a:p>
        </p:txBody>
      </p:sp>
      <p:sp>
        <p:nvSpPr>
          <p:cNvPr id="16" name="Oval 15"/>
          <p:cNvSpPr/>
          <p:nvPr/>
        </p:nvSpPr>
        <p:spPr>
          <a:xfrm>
            <a:off x="1447933" y="2568640"/>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13" y="1186367"/>
            <a:ext cx="2061206" cy="11623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215" y="1168858"/>
            <a:ext cx="2065430" cy="11647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8638" y="1168858"/>
            <a:ext cx="2126669" cy="1199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7300" y="1168858"/>
            <a:ext cx="2126673" cy="11993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 name="Oval 45"/>
          <p:cNvSpPr/>
          <p:nvPr/>
        </p:nvSpPr>
        <p:spPr>
          <a:xfrm>
            <a:off x="1447933" y="4619112"/>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v3</a:t>
            </a:r>
          </a:p>
        </p:txBody>
      </p:sp>
      <p:sp>
        <p:nvSpPr>
          <p:cNvPr id="47" name="Oval 46"/>
          <p:cNvSpPr/>
          <p:nvPr/>
        </p:nvSpPr>
        <p:spPr>
          <a:xfrm>
            <a:off x="1447933" y="5644348"/>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v4</a:t>
            </a:r>
          </a:p>
        </p:txBody>
      </p:sp>
      <p:sp>
        <p:nvSpPr>
          <p:cNvPr id="48" name="Oval 47"/>
          <p:cNvSpPr/>
          <p:nvPr/>
        </p:nvSpPr>
        <p:spPr>
          <a:xfrm>
            <a:off x="1447933" y="3593876"/>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v2</a:t>
            </a:r>
          </a:p>
        </p:txBody>
      </p:sp>
      <p:sp>
        <p:nvSpPr>
          <p:cNvPr id="49" name="Oval 48"/>
          <p:cNvSpPr/>
          <p:nvPr/>
        </p:nvSpPr>
        <p:spPr>
          <a:xfrm>
            <a:off x="4239647" y="2570782"/>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v5</a:t>
            </a:r>
          </a:p>
        </p:txBody>
      </p:sp>
      <p:sp>
        <p:nvSpPr>
          <p:cNvPr id="50" name="Oval 49"/>
          <p:cNvSpPr/>
          <p:nvPr/>
        </p:nvSpPr>
        <p:spPr>
          <a:xfrm>
            <a:off x="4239647" y="3595304"/>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v6</a:t>
            </a:r>
          </a:p>
        </p:txBody>
      </p:sp>
      <p:sp>
        <p:nvSpPr>
          <p:cNvPr id="51" name="Oval 50"/>
          <p:cNvSpPr/>
          <p:nvPr/>
        </p:nvSpPr>
        <p:spPr>
          <a:xfrm>
            <a:off x="7055156" y="2568640"/>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v9</a:t>
            </a:r>
          </a:p>
        </p:txBody>
      </p:sp>
      <p:sp>
        <p:nvSpPr>
          <p:cNvPr id="52" name="Oval 51"/>
          <p:cNvSpPr/>
          <p:nvPr/>
        </p:nvSpPr>
        <p:spPr>
          <a:xfrm>
            <a:off x="4244779" y="5646490"/>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v8</a:t>
            </a:r>
          </a:p>
        </p:txBody>
      </p:sp>
      <p:sp>
        <p:nvSpPr>
          <p:cNvPr id="53" name="Oval 52"/>
          <p:cNvSpPr/>
          <p:nvPr/>
        </p:nvSpPr>
        <p:spPr>
          <a:xfrm>
            <a:off x="4233844" y="4617684"/>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v7</a:t>
            </a:r>
          </a:p>
        </p:txBody>
      </p:sp>
      <p:sp>
        <p:nvSpPr>
          <p:cNvPr id="54" name="Oval 53"/>
          <p:cNvSpPr/>
          <p:nvPr/>
        </p:nvSpPr>
        <p:spPr>
          <a:xfrm>
            <a:off x="7066339" y="5661615"/>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v12</a:t>
            </a:r>
          </a:p>
        </p:txBody>
      </p:sp>
      <p:sp>
        <p:nvSpPr>
          <p:cNvPr id="55" name="Oval 54"/>
          <p:cNvSpPr/>
          <p:nvPr/>
        </p:nvSpPr>
        <p:spPr>
          <a:xfrm>
            <a:off x="7066339" y="4637093"/>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v11</a:t>
            </a:r>
          </a:p>
        </p:txBody>
      </p:sp>
      <p:sp>
        <p:nvSpPr>
          <p:cNvPr id="56" name="Oval 55"/>
          <p:cNvSpPr/>
          <p:nvPr/>
        </p:nvSpPr>
        <p:spPr>
          <a:xfrm>
            <a:off x="7055156" y="3612571"/>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v10</a:t>
            </a:r>
          </a:p>
        </p:txBody>
      </p:sp>
      <p:sp>
        <p:nvSpPr>
          <p:cNvPr id="57" name="Oval 56"/>
          <p:cNvSpPr/>
          <p:nvPr/>
        </p:nvSpPr>
        <p:spPr>
          <a:xfrm>
            <a:off x="9895732" y="2568640"/>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v13</a:t>
            </a:r>
          </a:p>
        </p:txBody>
      </p:sp>
      <p:sp>
        <p:nvSpPr>
          <p:cNvPr id="58" name="Oval 57"/>
          <p:cNvSpPr/>
          <p:nvPr/>
        </p:nvSpPr>
        <p:spPr>
          <a:xfrm>
            <a:off x="9862857" y="5640064"/>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v16</a:t>
            </a:r>
          </a:p>
        </p:txBody>
      </p:sp>
      <p:sp>
        <p:nvSpPr>
          <p:cNvPr id="59" name="Oval 58"/>
          <p:cNvSpPr/>
          <p:nvPr/>
        </p:nvSpPr>
        <p:spPr>
          <a:xfrm>
            <a:off x="9895732" y="3595304"/>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v14</a:t>
            </a:r>
          </a:p>
        </p:txBody>
      </p:sp>
      <p:sp>
        <p:nvSpPr>
          <p:cNvPr id="60" name="Oval 59"/>
          <p:cNvSpPr/>
          <p:nvPr/>
        </p:nvSpPr>
        <p:spPr>
          <a:xfrm>
            <a:off x="9862857" y="4617684"/>
            <a:ext cx="788566" cy="830510"/>
          </a:xfrm>
          <a:prstGeom prst="ellipse">
            <a:avLst/>
          </a:prstGeom>
          <a:solidFill>
            <a:srgbClr val="FFC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dobe Clean Light" panose="020B0303020404020204" pitchFamily="34" charset="0"/>
              </a:rPr>
              <a:t>v15</a:t>
            </a:r>
          </a:p>
        </p:txBody>
      </p:sp>
      <p:cxnSp>
        <p:nvCxnSpPr>
          <p:cNvPr id="61" name="Straight Connector 60"/>
          <p:cNvCxnSpPr>
            <a:stCxn id="50" idx="2"/>
            <a:endCxn id="16" idx="6"/>
          </p:cNvCxnSpPr>
          <p:nvPr/>
        </p:nvCxnSpPr>
        <p:spPr>
          <a:xfrm flipH="1" flipV="1">
            <a:off x="2236499" y="2983895"/>
            <a:ext cx="2003148" cy="1026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56" idx="2"/>
          </p:cNvCxnSpPr>
          <p:nvPr/>
        </p:nvCxnSpPr>
        <p:spPr>
          <a:xfrm flipH="1" flipV="1">
            <a:off x="5040110" y="3003304"/>
            <a:ext cx="2015046" cy="1024522"/>
          </a:xfrm>
          <a:prstGeom prst="line">
            <a:avLst/>
          </a:prstGeom>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1442801" y="2573548"/>
            <a:ext cx="788566" cy="830510"/>
          </a:xfrm>
          <a:prstGeom prst="ellipse">
            <a:avLst/>
          </a:prstGeom>
          <a:solidFill>
            <a:srgbClr val="8FA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a:t>
            </a:r>
          </a:p>
        </p:txBody>
      </p:sp>
      <p:sp>
        <p:nvSpPr>
          <p:cNvPr id="148" name="Oval 147"/>
          <p:cNvSpPr/>
          <p:nvPr/>
        </p:nvSpPr>
        <p:spPr>
          <a:xfrm>
            <a:off x="1439866" y="2568640"/>
            <a:ext cx="788566" cy="83051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a:t>
            </a:r>
          </a:p>
        </p:txBody>
      </p:sp>
      <p:cxnSp>
        <p:nvCxnSpPr>
          <p:cNvPr id="151" name="Straight Connector 150"/>
          <p:cNvCxnSpPr>
            <a:stCxn id="52" idx="2"/>
            <a:endCxn id="16" idx="6"/>
          </p:cNvCxnSpPr>
          <p:nvPr/>
        </p:nvCxnSpPr>
        <p:spPr>
          <a:xfrm flipH="1" flipV="1">
            <a:off x="2236499" y="2983895"/>
            <a:ext cx="2008280" cy="3077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53" idx="2"/>
            <a:endCxn id="16" idx="6"/>
          </p:cNvCxnSpPr>
          <p:nvPr/>
        </p:nvCxnSpPr>
        <p:spPr>
          <a:xfrm flipH="1" flipV="1">
            <a:off x="2236499" y="2983895"/>
            <a:ext cx="1997345" cy="2049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49" idx="2"/>
            <a:endCxn id="16" idx="6"/>
          </p:cNvCxnSpPr>
          <p:nvPr/>
        </p:nvCxnSpPr>
        <p:spPr>
          <a:xfrm flipH="1" flipV="1">
            <a:off x="2236499" y="2983895"/>
            <a:ext cx="2003148" cy="2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54" idx="2"/>
            <a:endCxn id="49" idx="6"/>
          </p:cNvCxnSpPr>
          <p:nvPr/>
        </p:nvCxnSpPr>
        <p:spPr>
          <a:xfrm flipH="1" flipV="1">
            <a:off x="5028213" y="2986037"/>
            <a:ext cx="2038126" cy="3090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55" idx="2"/>
            <a:endCxn id="49" idx="6"/>
          </p:cNvCxnSpPr>
          <p:nvPr/>
        </p:nvCxnSpPr>
        <p:spPr>
          <a:xfrm flipH="1" flipV="1">
            <a:off x="5028213" y="2986037"/>
            <a:ext cx="2038126" cy="2066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51" idx="2"/>
            <a:endCxn id="49" idx="6"/>
          </p:cNvCxnSpPr>
          <p:nvPr/>
        </p:nvCxnSpPr>
        <p:spPr>
          <a:xfrm flipH="1">
            <a:off x="5028213" y="2983895"/>
            <a:ext cx="2026943" cy="2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57" idx="2"/>
            <a:endCxn id="51" idx="6"/>
          </p:cNvCxnSpPr>
          <p:nvPr/>
        </p:nvCxnSpPr>
        <p:spPr>
          <a:xfrm flipH="1">
            <a:off x="7843722" y="2983895"/>
            <a:ext cx="2052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58" idx="2"/>
            <a:endCxn id="51" idx="6"/>
          </p:cNvCxnSpPr>
          <p:nvPr/>
        </p:nvCxnSpPr>
        <p:spPr>
          <a:xfrm flipH="1" flipV="1">
            <a:off x="7843722" y="2983895"/>
            <a:ext cx="2019135" cy="3071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60" idx="2"/>
            <a:endCxn id="51" idx="6"/>
          </p:cNvCxnSpPr>
          <p:nvPr/>
        </p:nvCxnSpPr>
        <p:spPr>
          <a:xfrm flipH="1" flipV="1">
            <a:off x="7843722" y="2983895"/>
            <a:ext cx="2019135" cy="2049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59" idx="2"/>
            <a:endCxn id="51" idx="6"/>
          </p:cNvCxnSpPr>
          <p:nvPr/>
        </p:nvCxnSpPr>
        <p:spPr>
          <a:xfrm flipH="1" flipV="1">
            <a:off x="7843722" y="2983895"/>
            <a:ext cx="2052010" cy="1026664"/>
          </a:xfrm>
          <a:prstGeom prst="line">
            <a:avLst/>
          </a:prstGeom>
        </p:spPr>
        <p:style>
          <a:lnRef idx="1">
            <a:schemeClr val="accent1"/>
          </a:lnRef>
          <a:fillRef idx="0">
            <a:schemeClr val="accent1"/>
          </a:fillRef>
          <a:effectRef idx="0">
            <a:schemeClr val="accent1"/>
          </a:effectRef>
          <a:fontRef idx="minor">
            <a:schemeClr val="tx1"/>
          </a:fontRef>
        </p:style>
      </p:cxnSp>
      <p:sp>
        <p:nvSpPr>
          <p:cNvPr id="214" name="Oval 213"/>
          <p:cNvSpPr/>
          <p:nvPr/>
        </p:nvSpPr>
        <p:spPr>
          <a:xfrm>
            <a:off x="4234521" y="2572924"/>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v7</a:t>
            </a:r>
          </a:p>
        </p:txBody>
      </p:sp>
      <p:sp>
        <p:nvSpPr>
          <p:cNvPr id="215" name="Oval 214"/>
          <p:cNvSpPr/>
          <p:nvPr/>
        </p:nvSpPr>
        <p:spPr>
          <a:xfrm>
            <a:off x="4238908" y="5661615"/>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v6</a:t>
            </a:r>
          </a:p>
        </p:txBody>
      </p:sp>
      <p:sp>
        <p:nvSpPr>
          <p:cNvPr id="216" name="Oval 215"/>
          <p:cNvSpPr/>
          <p:nvPr/>
        </p:nvSpPr>
        <p:spPr>
          <a:xfrm>
            <a:off x="4238908" y="3595304"/>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v5</a:t>
            </a:r>
          </a:p>
        </p:txBody>
      </p:sp>
      <p:sp>
        <p:nvSpPr>
          <p:cNvPr id="217" name="Oval 216"/>
          <p:cNvSpPr/>
          <p:nvPr/>
        </p:nvSpPr>
        <p:spPr>
          <a:xfrm>
            <a:off x="4234521" y="4624110"/>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v8</a:t>
            </a:r>
          </a:p>
        </p:txBody>
      </p:sp>
      <p:sp>
        <p:nvSpPr>
          <p:cNvPr id="219" name="Oval 218"/>
          <p:cNvSpPr/>
          <p:nvPr/>
        </p:nvSpPr>
        <p:spPr>
          <a:xfrm>
            <a:off x="4236712" y="2566498"/>
            <a:ext cx="788566" cy="830510"/>
          </a:xfrm>
          <a:prstGeom prst="ellipse">
            <a:avLst/>
          </a:prstGeom>
          <a:solidFill>
            <a:srgbClr val="8FA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v7</a:t>
            </a:r>
          </a:p>
        </p:txBody>
      </p:sp>
      <p:sp>
        <p:nvSpPr>
          <p:cNvPr id="222" name="Oval 221"/>
          <p:cNvSpPr/>
          <p:nvPr/>
        </p:nvSpPr>
        <p:spPr>
          <a:xfrm>
            <a:off x="7070169" y="4613067"/>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v12</a:t>
            </a:r>
          </a:p>
        </p:txBody>
      </p:sp>
      <p:sp>
        <p:nvSpPr>
          <p:cNvPr id="223" name="Oval 222"/>
          <p:cNvSpPr/>
          <p:nvPr/>
        </p:nvSpPr>
        <p:spPr>
          <a:xfrm>
            <a:off x="7050030" y="2572924"/>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v11</a:t>
            </a:r>
          </a:p>
        </p:txBody>
      </p:sp>
      <p:sp>
        <p:nvSpPr>
          <p:cNvPr id="140" name="Oval 139"/>
          <p:cNvSpPr/>
          <p:nvPr/>
        </p:nvSpPr>
        <p:spPr>
          <a:xfrm>
            <a:off x="4234180" y="2566498"/>
            <a:ext cx="788566" cy="83051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v7</a:t>
            </a:r>
          </a:p>
        </p:txBody>
      </p:sp>
      <p:sp>
        <p:nvSpPr>
          <p:cNvPr id="224" name="Oval 223"/>
          <p:cNvSpPr/>
          <p:nvPr/>
        </p:nvSpPr>
        <p:spPr>
          <a:xfrm>
            <a:off x="7066339" y="3612571"/>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v10</a:t>
            </a:r>
          </a:p>
        </p:txBody>
      </p:sp>
      <p:sp>
        <p:nvSpPr>
          <p:cNvPr id="225" name="Oval 224"/>
          <p:cNvSpPr/>
          <p:nvPr/>
        </p:nvSpPr>
        <p:spPr>
          <a:xfrm>
            <a:off x="7061207" y="5652077"/>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v9</a:t>
            </a:r>
          </a:p>
        </p:txBody>
      </p:sp>
      <p:sp>
        <p:nvSpPr>
          <p:cNvPr id="221" name="Oval 220"/>
          <p:cNvSpPr/>
          <p:nvPr/>
        </p:nvSpPr>
        <p:spPr>
          <a:xfrm>
            <a:off x="7052614" y="2571691"/>
            <a:ext cx="788566" cy="830510"/>
          </a:xfrm>
          <a:prstGeom prst="ellipse">
            <a:avLst/>
          </a:prstGeom>
          <a:solidFill>
            <a:srgbClr val="8FA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v11</a:t>
            </a:r>
          </a:p>
        </p:txBody>
      </p:sp>
      <p:sp>
        <p:nvSpPr>
          <p:cNvPr id="149" name="Oval 148"/>
          <p:cNvSpPr/>
          <p:nvPr/>
        </p:nvSpPr>
        <p:spPr>
          <a:xfrm>
            <a:off x="7049679" y="2570782"/>
            <a:ext cx="788566" cy="83051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v11</a:t>
            </a:r>
          </a:p>
        </p:txBody>
      </p:sp>
      <p:sp>
        <p:nvSpPr>
          <p:cNvPr id="226" name="Oval 225"/>
          <p:cNvSpPr/>
          <p:nvPr/>
        </p:nvSpPr>
        <p:spPr>
          <a:xfrm>
            <a:off x="9883152" y="3593876"/>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v13</a:t>
            </a:r>
          </a:p>
        </p:txBody>
      </p:sp>
      <p:sp>
        <p:nvSpPr>
          <p:cNvPr id="227" name="Oval 226"/>
          <p:cNvSpPr/>
          <p:nvPr/>
        </p:nvSpPr>
        <p:spPr>
          <a:xfrm>
            <a:off x="9883152" y="4608888"/>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v16</a:t>
            </a:r>
          </a:p>
        </p:txBody>
      </p:sp>
      <p:sp>
        <p:nvSpPr>
          <p:cNvPr id="228" name="Oval 227"/>
          <p:cNvSpPr/>
          <p:nvPr/>
        </p:nvSpPr>
        <p:spPr>
          <a:xfrm>
            <a:off x="9893130" y="2564128"/>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v15</a:t>
            </a:r>
          </a:p>
        </p:txBody>
      </p:sp>
      <p:sp>
        <p:nvSpPr>
          <p:cNvPr id="229" name="Oval 228"/>
          <p:cNvSpPr/>
          <p:nvPr/>
        </p:nvSpPr>
        <p:spPr>
          <a:xfrm>
            <a:off x="9872213" y="5640064"/>
            <a:ext cx="788566" cy="83051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v14</a:t>
            </a:r>
          </a:p>
        </p:txBody>
      </p:sp>
      <p:sp>
        <p:nvSpPr>
          <p:cNvPr id="220" name="Oval 219"/>
          <p:cNvSpPr/>
          <p:nvPr/>
        </p:nvSpPr>
        <p:spPr>
          <a:xfrm>
            <a:off x="9898256" y="2566498"/>
            <a:ext cx="788566" cy="830510"/>
          </a:xfrm>
          <a:prstGeom prst="ellipse">
            <a:avLst/>
          </a:prstGeom>
          <a:solidFill>
            <a:srgbClr val="8FA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v15</a:t>
            </a:r>
          </a:p>
        </p:txBody>
      </p:sp>
      <p:sp>
        <p:nvSpPr>
          <p:cNvPr id="150" name="Oval 149"/>
          <p:cNvSpPr/>
          <p:nvPr/>
        </p:nvSpPr>
        <p:spPr>
          <a:xfrm>
            <a:off x="9898256" y="2570068"/>
            <a:ext cx="788566" cy="83051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Clean Light" panose="020B0303020404020204" pitchFamily="34" charset="0"/>
              </a:rPr>
              <a:t>v15</a:t>
            </a:r>
          </a:p>
        </p:txBody>
      </p:sp>
    </p:spTree>
    <p:extLst>
      <p:ext uri="{BB962C8B-B14F-4D97-AF65-F5344CB8AC3E}">
        <p14:creationId xmlns:p14="http://schemas.microsoft.com/office/powerpoint/2010/main" val="199564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53" presetClass="entr" presetSubtype="16" fill="hold" nodeType="withEffect">
                                  <p:stCondLst>
                                    <p:cond delay="0"/>
                                  </p:stCondLst>
                                  <p:childTnLst>
                                    <p:set>
                                      <p:cBhvr>
                                        <p:cTn id="9" dur="1" fill="hold">
                                          <p:stCondLst>
                                            <p:cond delay="0"/>
                                          </p:stCondLst>
                                        </p:cTn>
                                        <p:tgtEl>
                                          <p:spTgt spid="153"/>
                                        </p:tgtEl>
                                        <p:attrNameLst>
                                          <p:attrName>style.visibility</p:attrName>
                                        </p:attrNameLst>
                                      </p:cBhvr>
                                      <p:to>
                                        <p:strVal val="visible"/>
                                      </p:to>
                                    </p:set>
                                    <p:anim calcmode="lin" valueType="num">
                                      <p:cBhvr>
                                        <p:cTn id="10" dur="500" fill="hold"/>
                                        <p:tgtEl>
                                          <p:spTgt spid="153"/>
                                        </p:tgtEl>
                                        <p:attrNameLst>
                                          <p:attrName>ppt_w</p:attrName>
                                        </p:attrNameLst>
                                      </p:cBhvr>
                                      <p:tavLst>
                                        <p:tav tm="0">
                                          <p:val>
                                            <p:fltVal val="0"/>
                                          </p:val>
                                        </p:tav>
                                        <p:tav tm="100000">
                                          <p:val>
                                            <p:strVal val="#ppt_w"/>
                                          </p:val>
                                        </p:tav>
                                      </p:tavLst>
                                    </p:anim>
                                    <p:anim calcmode="lin" valueType="num">
                                      <p:cBhvr>
                                        <p:cTn id="11" dur="500" fill="hold"/>
                                        <p:tgtEl>
                                          <p:spTgt spid="153"/>
                                        </p:tgtEl>
                                        <p:attrNameLst>
                                          <p:attrName>ppt_h</p:attrName>
                                        </p:attrNameLst>
                                      </p:cBhvr>
                                      <p:tavLst>
                                        <p:tav tm="0">
                                          <p:val>
                                            <p:fltVal val="0"/>
                                          </p:val>
                                        </p:tav>
                                        <p:tav tm="100000">
                                          <p:val>
                                            <p:strVal val="#ppt_h"/>
                                          </p:val>
                                        </p:tav>
                                      </p:tavLst>
                                    </p:anim>
                                    <p:animEffect transition="in" filter="fade">
                                      <p:cBhvr>
                                        <p:cTn id="12" dur="500"/>
                                        <p:tgtEl>
                                          <p:spTgt spid="153"/>
                                        </p:tgtEl>
                                      </p:cBhvr>
                                    </p:animEffect>
                                  </p:childTnLst>
                                </p:cTn>
                              </p:par>
                              <p:par>
                                <p:cTn id="13" presetID="53" presetClass="entr" presetSubtype="16"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animEffect transition="in" filter="fade">
                                      <p:cBhvr>
                                        <p:cTn id="17" dur="500"/>
                                        <p:tgtEl>
                                          <p:spTgt spid="61"/>
                                        </p:tgtEl>
                                      </p:cBhvr>
                                    </p:animEffect>
                                  </p:childTnLst>
                                </p:cTn>
                              </p:par>
                              <p:par>
                                <p:cTn id="18" presetID="53" presetClass="entr" presetSubtype="16" fill="hold" nodeType="withEffect">
                                  <p:stCondLst>
                                    <p:cond delay="0"/>
                                  </p:stCondLst>
                                  <p:childTnLst>
                                    <p:set>
                                      <p:cBhvr>
                                        <p:cTn id="19" dur="1" fill="hold">
                                          <p:stCondLst>
                                            <p:cond delay="0"/>
                                          </p:stCondLst>
                                        </p:cTn>
                                        <p:tgtEl>
                                          <p:spTgt spid="152"/>
                                        </p:tgtEl>
                                        <p:attrNameLst>
                                          <p:attrName>style.visibility</p:attrName>
                                        </p:attrNameLst>
                                      </p:cBhvr>
                                      <p:to>
                                        <p:strVal val="visible"/>
                                      </p:to>
                                    </p:set>
                                    <p:anim calcmode="lin" valueType="num">
                                      <p:cBhvr>
                                        <p:cTn id="20" dur="500" fill="hold"/>
                                        <p:tgtEl>
                                          <p:spTgt spid="152"/>
                                        </p:tgtEl>
                                        <p:attrNameLst>
                                          <p:attrName>ppt_w</p:attrName>
                                        </p:attrNameLst>
                                      </p:cBhvr>
                                      <p:tavLst>
                                        <p:tav tm="0">
                                          <p:val>
                                            <p:fltVal val="0"/>
                                          </p:val>
                                        </p:tav>
                                        <p:tav tm="100000">
                                          <p:val>
                                            <p:strVal val="#ppt_w"/>
                                          </p:val>
                                        </p:tav>
                                      </p:tavLst>
                                    </p:anim>
                                    <p:anim calcmode="lin" valueType="num">
                                      <p:cBhvr>
                                        <p:cTn id="21" dur="500" fill="hold"/>
                                        <p:tgtEl>
                                          <p:spTgt spid="152"/>
                                        </p:tgtEl>
                                        <p:attrNameLst>
                                          <p:attrName>ppt_h</p:attrName>
                                        </p:attrNameLst>
                                      </p:cBhvr>
                                      <p:tavLst>
                                        <p:tav tm="0">
                                          <p:val>
                                            <p:fltVal val="0"/>
                                          </p:val>
                                        </p:tav>
                                        <p:tav tm="100000">
                                          <p:val>
                                            <p:strVal val="#ppt_h"/>
                                          </p:val>
                                        </p:tav>
                                      </p:tavLst>
                                    </p:anim>
                                    <p:animEffect transition="in" filter="fade">
                                      <p:cBhvr>
                                        <p:cTn id="22" dur="500"/>
                                        <p:tgtEl>
                                          <p:spTgt spid="152"/>
                                        </p:tgtEl>
                                      </p:cBhvr>
                                    </p:animEffect>
                                  </p:childTnLst>
                                </p:cTn>
                              </p:par>
                              <p:par>
                                <p:cTn id="23" presetID="53" presetClass="entr" presetSubtype="16" fill="hold" nodeType="withEffect">
                                  <p:stCondLst>
                                    <p:cond delay="0"/>
                                  </p:stCondLst>
                                  <p:childTnLst>
                                    <p:set>
                                      <p:cBhvr>
                                        <p:cTn id="24" dur="1" fill="hold">
                                          <p:stCondLst>
                                            <p:cond delay="0"/>
                                          </p:stCondLst>
                                        </p:cTn>
                                        <p:tgtEl>
                                          <p:spTgt spid="151"/>
                                        </p:tgtEl>
                                        <p:attrNameLst>
                                          <p:attrName>style.visibility</p:attrName>
                                        </p:attrNameLst>
                                      </p:cBhvr>
                                      <p:to>
                                        <p:strVal val="visible"/>
                                      </p:to>
                                    </p:set>
                                    <p:anim calcmode="lin" valueType="num">
                                      <p:cBhvr>
                                        <p:cTn id="25" dur="500" fill="hold"/>
                                        <p:tgtEl>
                                          <p:spTgt spid="151"/>
                                        </p:tgtEl>
                                        <p:attrNameLst>
                                          <p:attrName>ppt_w</p:attrName>
                                        </p:attrNameLst>
                                      </p:cBhvr>
                                      <p:tavLst>
                                        <p:tav tm="0">
                                          <p:val>
                                            <p:fltVal val="0"/>
                                          </p:val>
                                        </p:tav>
                                        <p:tav tm="100000">
                                          <p:val>
                                            <p:strVal val="#ppt_w"/>
                                          </p:val>
                                        </p:tav>
                                      </p:tavLst>
                                    </p:anim>
                                    <p:anim calcmode="lin" valueType="num">
                                      <p:cBhvr>
                                        <p:cTn id="26" dur="500" fill="hold"/>
                                        <p:tgtEl>
                                          <p:spTgt spid="151"/>
                                        </p:tgtEl>
                                        <p:attrNameLst>
                                          <p:attrName>ppt_h</p:attrName>
                                        </p:attrNameLst>
                                      </p:cBhvr>
                                      <p:tavLst>
                                        <p:tav tm="0">
                                          <p:val>
                                            <p:fltVal val="0"/>
                                          </p:val>
                                        </p:tav>
                                        <p:tav tm="100000">
                                          <p:val>
                                            <p:strVal val="#ppt_h"/>
                                          </p:val>
                                        </p:tav>
                                      </p:tavLst>
                                    </p:anim>
                                    <p:animEffect transition="in" filter="fade">
                                      <p:cBhvr>
                                        <p:cTn id="27" dur="500"/>
                                        <p:tgtEl>
                                          <p:spTgt spid="15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14"/>
                                        </p:tgtEl>
                                        <p:attrNameLst>
                                          <p:attrName>style.visibility</p:attrName>
                                        </p:attrNameLst>
                                      </p:cBhvr>
                                      <p:to>
                                        <p:strVal val="visible"/>
                                      </p:to>
                                    </p:set>
                                    <p:animEffect transition="in" filter="wheel(1)">
                                      <p:cBhvr>
                                        <p:cTn id="32" dur="1000"/>
                                        <p:tgtEl>
                                          <p:spTgt spid="214"/>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16"/>
                                        </p:tgtEl>
                                        <p:attrNameLst>
                                          <p:attrName>style.visibility</p:attrName>
                                        </p:attrNameLst>
                                      </p:cBhvr>
                                      <p:to>
                                        <p:strVal val="visible"/>
                                      </p:to>
                                    </p:set>
                                    <p:animEffect transition="in" filter="wheel(1)">
                                      <p:cBhvr>
                                        <p:cTn id="35" dur="1000"/>
                                        <p:tgtEl>
                                          <p:spTgt spid="216"/>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217"/>
                                        </p:tgtEl>
                                        <p:attrNameLst>
                                          <p:attrName>style.visibility</p:attrName>
                                        </p:attrNameLst>
                                      </p:cBhvr>
                                      <p:to>
                                        <p:strVal val="visible"/>
                                      </p:to>
                                    </p:set>
                                    <p:animEffect transition="in" filter="wheel(1)">
                                      <p:cBhvr>
                                        <p:cTn id="38" dur="1000"/>
                                        <p:tgtEl>
                                          <p:spTgt spid="217"/>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15"/>
                                        </p:tgtEl>
                                        <p:attrNameLst>
                                          <p:attrName>style.visibility</p:attrName>
                                        </p:attrNameLst>
                                      </p:cBhvr>
                                      <p:to>
                                        <p:strVal val="visible"/>
                                      </p:to>
                                    </p:set>
                                    <p:animEffect transition="in" filter="wheel(1)">
                                      <p:cBhvr>
                                        <p:cTn id="41" dur="1000"/>
                                        <p:tgtEl>
                                          <p:spTgt spid="215"/>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48"/>
                                        </p:tgtEl>
                                        <p:attrNameLst>
                                          <p:attrName>style.visibility</p:attrName>
                                        </p:attrNameLst>
                                      </p:cBhvr>
                                      <p:to>
                                        <p:strVal val="visible"/>
                                      </p:to>
                                    </p:set>
                                    <p:animEffect transition="in" filter="fade">
                                      <p:cBhvr>
                                        <p:cTn id="45" dur="500"/>
                                        <p:tgtEl>
                                          <p:spTgt spid="1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9"/>
                                        </p:tgtEl>
                                        <p:attrNameLst>
                                          <p:attrName>style.visibility</p:attrName>
                                        </p:attrNameLst>
                                      </p:cBhvr>
                                      <p:to>
                                        <p:strVal val="visible"/>
                                      </p:to>
                                    </p:set>
                                    <p:animEffect transition="in" filter="fade">
                                      <p:cBhvr>
                                        <p:cTn id="50" dur="500"/>
                                        <p:tgtEl>
                                          <p:spTgt spid="219"/>
                                        </p:tgtEl>
                                      </p:cBhvr>
                                    </p:animEffect>
                                  </p:childTnLst>
                                </p:cTn>
                              </p:par>
                              <p:par>
                                <p:cTn id="51" presetID="53" presetClass="entr" presetSubtype="16" fill="hold" nodeType="withEffect">
                                  <p:stCondLst>
                                    <p:cond delay="0"/>
                                  </p:stCondLst>
                                  <p:childTnLst>
                                    <p:set>
                                      <p:cBhvr>
                                        <p:cTn id="52" dur="1" fill="hold">
                                          <p:stCondLst>
                                            <p:cond delay="0"/>
                                          </p:stCondLst>
                                        </p:cTn>
                                        <p:tgtEl>
                                          <p:spTgt spid="162"/>
                                        </p:tgtEl>
                                        <p:attrNameLst>
                                          <p:attrName>style.visibility</p:attrName>
                                        </p:attrNameLst>
                                      </p:cBhvr>
                                      <p:to>
                                        <p:strVal val="visible"/>
                                      </p:to>
                                    </p:set>
                                    <p:anim calcmode="lin" valueType="num">
                                      <p:cBhvr>
                                        <p:cTn id="53" dur="500" fill="hold"/>
                                        <p:tgtEl>
                                          <p:spTgt spid="162"/>
                                        </p:tgtEl>
                                        <p:attrNameLst>
                                          <p:attrName>ppt_w</p:attrName>
                                        </p:attrNameLst>
                                      </p:cBhvr>
                                      <p:tavLst>
                                        <p:tav tm="0">
                                          <p:val>
                                            <p:fltVal val="0"/>
                                          </p:val>
                                        </p:tav>
                                        <p:tav tm="100000">
                                          <p:val>
                                            <p:strVal val="#ppt_w"/>
                                          </p:val>
                                        </p:tav>
                                      </p:tavLst>
                                    </p:anim>
                                    <p:anim calcmode="lin" valueType="num">
                                      <p:cBhvr>
                                        <p:cTn id="54" dur="500" fill="hold"/>
                                        <p:tgtEl>
                                          <p:spTgt spid="162"/>
                                        </p:tgtEl>
                                        <p:attrNameLst>
                                          <p:attrName>ppt_h</p:attrName>
                                        </p:attrNameLst>
                                      </p:cBhvr>
                                      <p:tavLst>
                                        <p:tav tm="0">
                                          <p:val>
                                            <p:fltVal val="0"/>
                                          </p:val>
                                        </p:tav>
                                        <p:tav tm="100000">
                                          <p:val>
                                            <p:strVal val="#ppt_h"/>
                                          </p:val>
                                        </p:tav>
                                      </p:tavLst>
                                    </p:anim>
                                    <p:animEffect transition="in" filter="fade">
                                      <p:cBhvr>
                                        <p:cTn id="55" dur="500"/>
                                        <p:tgtEl>
                                          <p:spTgt spid="162"/>
                                        </p:tgtEl>
                                      </p:cBhvr>
                                    </p:animEffect>
                                  </p:childTnLst>
                                </p:cTn>
                              </p:par>
                              <p:par>
                                <p:cTn id="56" presetID="53" presetClass="entr" presetSubtype="16" fill="hold" nodeType="with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p:cTn id="58" dur="500" fill="hold"/>
                                        <p:tgtEl>
                                          <p:spTgt spid="119"/>
                                        </p:tgtEl>
                                        <p:attrNameLst>
                                          <p:attrName>ppt_w</p:attrName>
                                        </p:attrNameLst>
                                      </p:cBhvr>
                                      <p:tavLst>
                                        <p:tav tm="0">
                                          <p:val>
                                            <p:fltVal val="0"/>
                                          </p:val>
                                        </p:tav>
                                        <p:tav tm="100000">
                                          <p:val>
                                            <p:strVal val="#ppt_w"/>
                                          </p:val>
                                        </p:tav>
                                      </p:tavLst>
                                    </p:anim>
                                    <p:anim calcmode="lin" valueType="num">
                                      <p:cBhvr>
                                        <p:cTn id="59" dur="500" fill="hold"/>
                                        <p:tgtEl>
                                          <p:spTgt spid="119"/>
                                        </p:tgtEl>
                                        <p:attrNameLst>
                                          <p:attrName>ppt_h</p:attrName>
                                        </p:attrNameLst>
                                      </p:cBhvr>
                                      <p:tavLst>
                                        <p:tav tm="0">
                                          <p:val>
                                            <p:fltVal val="0"/>
                                          </p:val>
                                        </p:tav>
                                        <p:tav tm="100000">
                                          <p:val>
                                            <p:strVal val="#ppt_h"/>
                                          </p:val>
                                        </p:tav>
                                      </p:tavLst>
                                    </p:anim>
                                    <p:animEffect transition="in" filter="fade">
                                      <p:cBhvr>
                                        <p:cTn id="60" dur="500"/>
                                        <p:tgtEl>
                                          <p:spTgt spid="119"/>
                                        </p:tgtEl>
                                      </p:cBhvr>
                                    </p:animEffect>
                                  </p:childTnLst>
                                </p:cTn>
                              </p:par>
                              <p:par>
                                <p:cTn id="61" presetID="53" presetClass="entr" presetSubtype="16" fill="hold" nodeType="withEffect">
                                  <p:stCondLst>
                                    <p:cond delay="0"/>
                                  </p:stCondLst>
                                  <p:childTnLst>
                                    <p:set>
                                      <p:cBhvr>
                                        <p:cTn id="62" dur="1" fill="hold">
                                          <p:stCondLst>
                                            <p:cond delay="0"/>
                                          </p:stCondLst>
                                        </p:cTn>
                                        <p:tgtEl>
                                          <p:spTgt spid="161"/>
                                        </p:tgtEl>
                                        <p:attrNameLst>
                                          <p:attrName>style.visibility</p:attrName>
                                        </p:attrNameLst>
                                      </p:cBhvr>
                                      <p:to>
                                        <p:strVal val="visible"/>
                                      </p:to>
                                    </p:set>
                                    <p:anim calcmode="lin" valueType="num">
                                      <p:cBhvr>
                                        <p:cTn id="63" dur="500" fill="hold"/>
                                        <p:tgtEl>
                                          <p:spTgt spid="161"/>
                                        </p:tgtEl>
                                        <p:attrNameLst>
                                          <p:attrName>ppt_w</p:attrName>
                                        </p:attrNameLst>
                                      </p:cBhvr>
                                      <p:tavLst>
                                        <p:tav tm="0">
                                          <p:val>
                                            <p:fltVal val="0"/>
                                          </p:val>
                                        </p:tav>
                                        <p:tav tm="100000">
                                          <p:val>
                                            <p:strVal val="#ppt_w"/>
                                          </p:val>
                                        </p:tav>
                                      </p:tavLst>
                                    </p:anim>
                                    <p:anim calcmode="lin" valueType="num">
                                      <p:cBhvr>
                                        <p:cTn id="64" dur="500" fill="hold"/>
                                        <p:tgtEl>
                                          <p:spTgt spid="161"/>
                                        </p:tgtEl>
                                        <p:attrNameLst>
                                          <p:attrName>ppt_h</p:attrName>
                                        </p:attrNameLst>
                                      </p:cBhvr>
                                      <p:tavLst>
                                        <p:tav tm="0">
                                          <p:val>
                                            <p:fltVal val="0"/>
                                          </p:val>
                                        </p:tav>
                                        <p:tav tm="100000">
                                          <p:val>
                                            <p:strVal val="#ppt_h"/>
                                          </p:val>
                                        </p:tav>
                                      </p:tavLst>
                                    </p:anim>
                                    <p:animEffect transition="in" filter="fade">
                                      <p:cBhvr>
                                        <p:cTn id="65" dur="500"/>
                                        <p:tgtEl>
                                          <p:spTgt spid="161"/>
                                        </p:tgtEl>
                                      </p:cBhvr>
                                    </p:animEffect>
                                  </p:childTnLst>
                                </p:cTn>
                              </p:par>
                              <p:par>
                                <p:cTn id="66" presetID="53" presetClass="entr" presetSubtype="16" fill="hold" nodeType="withEffect">
                                  <p:stCondLst>
                                    <p:cond delay="0"/>
                                  </p:stCondLst>
                                  <p:childTnLst>
                                    <p:set>
                                      <p:cBhvr>
                                        <p:cTn id="67" dur="1" fill="hold">
                                          <p:stCondLst>
                                            <p:cond delay="0"/>
                                          </p:stCondLst>
                                        </p:cTn>
                                        <p:tgtEl>
                                          <p:spTgt spid="160"/>
                                        </p:tgtEl>
                                        <p:attrNameLst>
                                          <p:attrName>style.visibility</p:attrName>
                                        </p:attrNameLst>
                                      </p:cBhvr>
                                      <p:to>
                                        <p:strVal val="visible"/>
                                      </p:to>
                                    </p:set>
                                    <p:anim calcmode="lin" valueType="num">
                                      <p:cBhvr>
                                        <p:cTn id="68" dur="500" fill="hold"/>
                                        <p:tgtEl>
                                          <p:spTgt spid="160"/>
                                        </p:tgtEl>
                                        <p:attrNameLst>
                                          <p:attrName>ppt_w</p:attrName>
                                        </p:attrNameLst>
                                      </p:cBhvr>
                                      <p:tavLst>
                                        <p:tav tm="0">
                                          <p:val>
                                            <p:fltVal val="0"/>
                                          </p:val>
                                        </p:tav>
                                        <p:tav tm="100000">
                                          <p:val>
                                            <p:strVal val="#ppt_w"/>
                                          </p:val>
                                        </p:tav>
                                      </p:tavLst>
                                    </p:anim>
                                    <p:anim calcmode="lin" valueType="num">
                                      <p:cBhvr>
                                        <p:cTn id="69" dur="500" fill="hold"/>
                                        <p:tgtEl>
                                          <p:spTgt spid="160"/>
                                        </p:tgtEl>
                                        <p:attrNameLst>
                                          <p:attrName>ppt_h</p:attrName>
                                        </p:attrNameLst>
                                      </p:cBhvr>
                                      <p:tavLst>
                                        <p:tav tm="0">
                                          <p:val>
                                            <p:fltVal val="0"/>
                                          </p:val>
                                        </p:tav>
                                        <p:tav tm="100000">
                                          <p:val>
                                            <p:strVal val="#ppt_h"/>
                                          </p:val>
                                        </p:tav>
                                      </p:tavLst>
                                    </p:anim>
                                    <p:animEffect transition="in" filter="fade">
                                      <p:cBhvr>
                                        <p:cTn id="70" dur="500"/>
                                        <p:tgtEl>
                                          <p:spTgt spid="160"/>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224"/>
                                        </p:tgtEl>
                                        <p:attrNameLst>
                                          <p:attrName>style.visibility</p:attrName>
                                        </p:attrNameLst>
                                      </p:cBhvr>
                                      <p:to>
                                        <p:strVal val="visible"/>
                                      </p:to>
                                    </p:set>
                                    <p:animEffect transition="in" filter="wheel(1)">
                                      <p:cBhvr>
                                        <p:cTn id="75" dur="1000"/>
                                        <p:tgtEl>
                                          <p:spTgt spid="224"/>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223"/>
                                        </p:tgtEl>
                                        <p:attrNameLst>
                                          <p:attrName>style.visibility</p:attrName>
                                        </p:attrNameLst>
                                      </p:cBhvr>
                                      <p:to>
                                        <p:strVal val="visible"/>
                                      </p:to>
                                    </p:set>
                                    <p:animEffect transition="in" filter="wheel(1)">
                                      <p:cBhvr>
                                        <p:cTn id="78" dur="1000"/>
                                        <p:tgtEl>
                                          <p:spTgt spid="223"/>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222"/>
                                        </p:tgtEl>
                                        <p:attrNameLst>
                                          <p:attrName>style.visibility</p:attrName>
                                        </p:attrNameLst>
                                      </p:cBhvr>
                                      <p:to>
                                        <p:strVal val="visible"/>
                                      </p:to>
                                    </p:set>
                                    <p:animEffect transition="in" filter="wheel(1)">
                                      <p:cBhvr>
                                        <p:cTn id="81" dur="1000"/>
                                        <p:tgtEl>
                                          <p:spTgt spid="222"/>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225"/>
                                        </p:tgtEl>
                                        <p:attrNameLst>
                                          <p:attrName>style.visibility</p:attrName>
                                        </p:attrNameLst>
                                      </p:cBhvr>
                                      <p:to>
                                        <p:strVal val="visible"/>
                                      </p:to>
                                    </p:set>
                                    <p:animEffect transition="in" filter="wheel(1)">
                                      <p:cBhvr>
                                        <p:cTn id="84" dur="1000"/>
                                        <p:tgtEl>
                                          <p:spTgt spid="225"/>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fade">
                                      <p:cBhvr>
                                        <p:cTn id="88" dur="500"/>
                                        <p:tgtEl>
                                          <p:spTgt spid="14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21"/>
                                        </p:tgtEl>
                                        <p:attrNameLst>
                                          <p:attrName>style.visibility</p:attrName>
                                        </p:attrNameLst>
                                      </p:cBhvr>
                                      <p:to>
                                        <p:strVal val="visible"/>
                                      </p:to>
                                    </p:set>
                                    <p:animEffect transition="in" filter="fade">
                                      <p:cBhvr>
                                        <p:cTn id="93" dur="500"/>
                                        <p:tgtEl>
                                          <p:spTgt spid="221"/>
                                        </p:tgtEl>
                                      </p:cBhvr>
                                    </p:animEffect>
                                  </p:childTnLst>
                                </p:cTn>
                              </p:par>
                              <p:par>
                                <p:cTn id="94" presetID="53" presetClass="entr" presetSubtype="16" fill="hold" nodeType="withEffect">
                                  <p:stCondLst>
                                    <p:cond delay="0"/>
                                  </p:stCondLst>
                                  <p:childTnLst>
                                    <p:set>
                                      <p:cBhvr>
                                        <p:cTn id="95" dur="1" fill="hold">
                                          <p:stCondLst>
                                            <p:cond delay="0"/>
                                          </p:stCondLst>
                                        </p:cTn>
                                        <p:tgtEl>
                                          <p:spTgt spid="176"/>
                                        </p:tgtEl>
                                        <p:attrNameLst>
                                          <p:attrName>style.visibility</p:attrName>
                                        </p:attrNameLst>
                                      </p:cBhvr>
                                      <p:to>
                                        <p:strVal val="visible"/>
                                      </p:to>
                                    </p:set>
                                    <p:anim calcmode="lin" valueType="num">
                                      <p:cBhvr>
                                        <p:cTn id="96" dur="500" fill="hold"/>
                                        <p:tgtEl>
                                          <p:spTgt spid="176"/>
                                        </p:tgtEl>
                                        <p:attrNameLst>
                                          <p:attrName>ppt_w</p:attrName>
                                        </p:attrNameLst>
                                      </p:cBhvr>
                                      <p:tavLst>
                                        <p:tav tm="0">
                                          <p:val>
                                            <p:fltVal val="0"/>
                                          </p:val>
                                        </p:tav>
                                        <p:tav tm="100000">
                                          <p:val>
                                            <p:strVal val="#ppt_w"/>
                                          </p:val>
                                        </p:tav>
                                      </p:tavLst>
                                    </p:anim>
                                    <p:anim calcmode="lin" valueType="num">
                                      <p:cBhvr>
                                        <p:cTn id="97" dur="500" fill="hold"/>
                                        <p:tgtEl>
                                          <p:spTgt spid="176"/>
                                        </p:tgtEl>
                                        <p:attrNameLst>
                                          <p:attrName>ppt_h</p:attrName>
                                        </p:attrNameLst>
                                      </p:cBhvr>
                                      <p:tavLst>
                                        <p:tav tm="0">
                                          <p:val>
                                            <p:fltVal val="0"/>
                                          </p:val>
                                        </p:tav>
                                        <p:tav tm="100000">
                                          <p:val>
                                            <p:strVal val="#ppt_h"/>
                                          </p:val>
                                        </p:tav>
                                      </p:tavLst>
                                    </p:anim>
                                    <p:animEffect transition="in" filter="fade">
                                      <p:cBhvr>
                                        <p:cTn id="98" dur="500"/>
                                        <p:tgtEl>
                                          <p:spTgt spid="176"/>
                                        </p:tgtEl>
                                      </p:cBhvr>
                                    </p:animEffect>
                                  </p:childTnLst>
                                </p:cTn>
                              </p:par>
                              <p:par>
                                <p:cTn id="99" presetID="53" presetClass="entr" presetSubtype="16" fill="hold" nodeType="withEffect">
                                  <p:stCondLst>
                                    <p:cond delay="0"/>
                                  </p:stCondLst>
                                  <p:childTnLst>
                                    <p:set>
                                      <p:cBhvr>
                                        <p:cTn id="100" dur="1" fill="hold">
                                          <p:stCondLst>
                                            <p:cond delay="0"/>
                                          </p:stCondLst>
                                        </p:cTn>
                                        <p:tgtEl>
                                          <p:spTgt spid="175"/>
                                        </p:tgtEl>
                                        <p:attrNameLst>
                                          <p:attrName>style.visibility</p:attrName>
                                        </p:attrNameLst>
                                      </p:cBhvr>
                                      <p:to>
                                        <p:strVal val="visible"/>
                                      </p:to>
                                    </p:set>
                                    <p:anim calcmode="lin" valueType="num">
                                      <p:cBhvr>
                                        <p:cTn id="101" dur="500" fill="hold"/>
                                        <p:tgtEl>
                                          <p:spTgt spid="175"/>
                                        </p:tgtEl>
                                        <p:attrNameLst>
                                          <p:attrName>ppt_w</p:attrName>
                                        </p:attrNameLst>
                                      </p:cBhvr>
                                      <p:tavLst>
                                        <p:tav tm="0">
                                          <p:val>
                                            <p:fltVal val="0"/>
                                          </p:val>
                                        </p:tav>
                                        <p:tav tm="100000">
                                          <p:val>
                                            <p:strVal val="#ppt_w"/>
                                          </p:val>
                                        </p:tav>
                                      </p:tavLst>
                                    </p:anim>
                                    <p:anim calcmode="lin" valueType="num">
                                      <p:cBhvr>
                                        <p:cTn id="102" dur="500" fill="hold"/>
                                        <p:tgtEl>
                                          <p:spTgt spid="175"/>
                                        </p:tgtEl>
                                        <p:attrNameLst>
                                          <p:attrName>ppt_h</p:attrName>
                                        </p:attrNameLst>
                                      </p:cBhvr>
                                      <p:tavLst>
                                        <p:tav tm="0">
                                          <p:val>
                                            <p:fltVal val="0"/>
                                          </p:val>
                                        </p:tav>
                                        <p:tav tm="100000">
                                          <p:val>
                                            <p:strVal val="#ppt_h"/>
                                          </p:val>
                                        </p:tav>
                                      </p:tavLst>
                                    </p:anim>
                                    <p:animEffect transition="in" filter="fade">
                                      <p:cBhvr>
                                        <p:cTn id="103" dur="500"/>
                                        <p:tgtEl>
                                          <p:spTgt spid="175"/>
                                        </p:tgtEl>
                                      </p:cBhvr>
                                    </p:animEffect>
                                  </p:childTnLst>
                                </p:cTn>
                              </p:par>
                              <p:par>
                                <p:cTn id="104" presetID="53" presetClass="entr" presetSubtype="16" fill="hold" nodeType="withEffect">
                                  <p:stCondLst>
                                    <p:cond delay="0"/>
                                  </p:stCondLst>
                                  <p:childTnLst>
                                    <p:set>
                                      <p:cBhvr>
                                        <p:cTn id="105" dur="1" fill="hold">
                                          <p:stCondLst>
                                            <p:cond delay="0"/>
                                          </p:stCondLst>
                                        </p:cTn>
                                        <p:tgtEl>
                                          <p:spTgt spid="171"/>
                                        </p:tgtEl>
                                        <p:attrNameLst>
                                          <p:attrName>style.visibility</p:attrName>
                                        </p:attrNameLst>
                                      </p:cBhvr>
                                      <p:to>
                                        <p:strVal val="visible"/>
                                      </p:to>
                                    </p:set>
                                    <p:anim calcmode="lin" valueType="num">
                                      <p:cBhvr>
                                        <p:cTn id="106" dur="500" fill="hold"/>
                                        <p:tgtEl>
                                          <p:spTgt spid="171"/>
                                        </p:tgtEl>
                                        <p:attrNameLst>
                                          <p:attrName>ppt_w</p:attrName>
                                        </p:attrNameLst>
                                      </p:cBhvr>
                                      <p:tavLst>
                                        <p:tav tm="0">
                                          <p:val>
                                            <p:fltVal val="0"/>
                                          </p:val>
                                        </p:tav>
                                        <p:tav tm="100000">
                                          <p:val>
                                            <p:strVal val="#ppt_w"/>
                                          </p:val>
                                        </p:tav>
                                      </p:tavLst>
                                    </p:anim>
                                    <p:anim calcmode="lin" valueType="num">
                                      <p:cBhvr>
                                        <p:cTn id="107" dur="500" fill="hold"/>
                                        <p:tgtEl>
                                          <p:spTgt spid="171"/>
                                        </p:tgtEl>
                                        <p:attrNameLst>
                                          <p:attrName>ppt_h</p:attrName>
                                        </p:attrNameLst>
                                      </p:cBhvr>
                                      <p:tavLst>
                                        <p:tav tm="0">
                                          <p:val>
                                            <p:fltVal val="0"/>
                                          </p:val>
                                        </p:tav>
                                        <p:tav tm="100000">
                                          <p:val>
                                            <p:strVal val="#ppt_h"/>
                                          </p:val>
                                        </p:tav>
                                      </p:tavLst>
                                    </p:anim>
                                    <p:animEffect transition="in" filter="fade">
                                      <p:cBhvr>
                                        <p:cTn id="108" dur="500"/>
                                        <p:tgtEl>
                                          <p:spTgt spid="171"/>
                                        </p:tgtEl>
                                      </p:cBhvr>
                                    </p:animEffect>
                                  </p:childTnLst>
                                </p:cTn>
                              </p:par>
                              <p:par>
                                <p:cTn id="109" presetID="53" presetClass="entr" presetSubtype="16" fill="hold" nodeType="withEffect">
                                  <p:stCondLst>
                                    <p:cond delay="0"/>
                                  </p:stCondLst>
                                  <p:childTnLst>
                                    <p:set>
                                      <p:cBhvr>
                                        <p:cTn id="110" dur="1" fill="hold">
                                          <p:stCondLst>
                                            <p:cond delay="0"/>
                                          </p:stCondLst>
                                        </p:cTn>
                                        <p:tgtEl>
                                          <p:spTgt spid="174"/>
                                        </p:tgtEl>
                                        <p:attrNameLst>
                                          <p:attrName>style.visibility</p:attrName>
                                        </p:attrNameLst>
                                      </p:cBhvr>
                                      <p:to>
                                        <p:strVal val="visible"/>
                                      </p:to>
                                    </p:set>
                                    <p:anim calcmode="lin" valueType="num">
                                      <p:cBhvr>
                                        <p:cTn id="111" dur="500" fill="hold"/>
                                        <p:tgtEl>
                                          <p:spTgt spid="174"/>
                                        </p:tgtEl>
                                        <p:attrNameLst>
                                          <p:attrName>ppt_w</p:attrName>
                                        </p:attrNameLst>
                                      </p:cBhvr>
                                      <p:tavLst>
                                        <p:tav tm="0">
                                          <p:val>
                                            <p:fltVal val="0"/>
                                          </p:val>
                                        </p:tav>
                                        <p:tav tm="100000">
                                          <p:val>
                                            <p:strVal val="#ppt_w"/>
                                          </p:val>
                                        </p:tav>
                                      </p:tavLst>
                                    </p:anim>
                                    <p:anim calcmode="lin" valueType="num">
                                      <p:cBhvr>
                                        <p:cTn id="112" dur="500" fill="hold"/>
                                        <p:tgtEl>
                                          <p:spTgt spid="174"/>
                                        </p:tgtEl>
                                        <p:attrNameLst>
                                          <p:attrName>ppt_h</p:attrName>
                                        </p:attrNameLst>
                                      </p:cBhvr>
                                      <p:tavLst>
                                        <p:tav tm="0">
                                          <p:val>
                                            <p:fltVal val="0"/>
                                          </p:val>
                                        </p:tav>
                                        <p:tav tm="100000">
                                          <p:val>
                                            <p:strVal val="#ppt_h"/>
                                          </p:val>
                                        </p:tav>
                                      </p:tavLst>
                                    </p:anim>
                                    <p:animEffect transition="in" filter="fade">
                                      <p:cBhvr>
                                        <p:cTn id="113" dur="500"/>
                                        <p:tgtEl>
                                          <p:spTgt spid="174"/>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 fill="hold">
                                          <p:stCondLst>
                                            <p:cond delay="0"/>
                                          </p:stCondLst>
                                        </p:cTn>
                                        <p:tgtEl>
                                          <p:spTgt spid="228"/>
                                        </p:tgtEl>
                                        <p:attrNameLst>
                                          <p:attrName>style.visibility</p:attrName>
                                        </p:attrNameLst>
                                      </p:cBhvr>
                                      <p:to>
                                        <p:strVal val="visible"/>
                                      </p:to>
                                    </p:set>
                                    <p:animEffect transition="in" filter="wheel(1)">
                                      <p:cBhvr>
                                        <p:cTn id="118" dur="1000"/>
                                        <p:tgtEl>
                                          <p:spTgt spid="228"/>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226"/>
                                        </p:tgtEl>
                                        <p:attrNameLst>
                                          <p:attrName>style.visibility</p:attrName>
                                        </p:attrNameLst>
                                      </p:cBhvr>
                                      <p:to>
                                        <p:strVal val="visible"/>
                                      </p:to>
                                    </p:set>
                                    <p:animEffect transition="in" filter="wheel(1)">
                                      <p:cBhvr>
                                        <p:cTn id="121" dur="1000"/>
                                        <p:tgtEl>
                                          <p:spTgt spid="226"/>
                                        </p:tgtEl>
                                      </p:cBhvr>
                                    </p:animEffect>
                                  </p:childTnLst>
                                </p:cTn>
                              </p:par>
                              <p:par>
                                <p:cTn id="122" presetID="21" presetClass="entr" presetSubtype="1" fill="hold" grpId="0" nodeType="withEffect">
                                  <p:stCondLst>
                                    <p:cond delay="0"/>
                                  </p:stCondLst>
                                  <p:childTnLst>
                                    <p:set>
                                      <p:cBhvr>
                                        <p:cTn id="123" dur="1" fill="hold">
                                          <p:stCondLst>
                                            <p:cond delay="0"/>
                                          </p:stCondLst>
                                        </p:cTn>
                                        <p:tgtEl>
                                          <p:spTgt spid="227"/>
                                        </p:tgtEl>
                                        <p:attrNameLst>
                                          <p:attrName>style.visibility</p:attrName>
                                        </p:attrNameLst>
                                      </p:cBhvr>
                                      <p:to>
                                        <p:strVal val="visible"/>
                                      </p:to>
                                    </p:set>
                                    <p:animEffect transition="in" filter="wheel(1)">
                                      <p:cBhvr>
                                        <p:cTn id="124" dur="1000"/>
                                        <p:tgtEl>
                                          <p:spTgt spid="227"/>
                                        </p:tgtEl>
                                      </p:cBhvr>
                                    </p:animEffect>
                                  </p:childTnLst>
                                </p:cTn>
                              </p:par>
                              <p:par>
                                <p:cTn id="125" presetID="21" presetClass="entr" presetSubtype="1" fill="hold" grpId="0" nodeType="withEffect">
                                  <p:stCondLst>
                                    <p:cond delay="0"/>
                                  </p:stCondLst>
                                  <p:childTnLst>
                                    <p:set>
                                      <p:cBhvr>
                                        <p:cTn id="126" dur="1" fill="hold">
                                          <p:stCondLst>
                                            <p:cond delay="0"/>
                                          </p:stCondLst>
                                        </p:cTn>
                                        <p:tgtEl>
                                          <p:spTgt spid="229"/>
                                        </p:tgtEl>
                                        <p:attrNameLst>
                                          <p:attrName>style.visibility</p:attrName>
                                        </p:attrNameLst>
                                      </p:cBhvr>
                                      <p:to>
                                        <p:strVal val="visible"/>
                                      </p:to>
                                    </p:set>
                                    <p:animEffect transition="in" filter="wheel(1)">
                                      <p:cBhvr>
                                        <p:cTn id="127" dur="1000"/>
                                        <p:tgtEl>
                                          <p:spTgt spid="229"/>
                                        </p:tgtEl>
                                      </p:cBhvr>
                                    </p:animEffect>
                                  </p:childTnLst>
                                </p:cTn>
                              </p:par>
                            </p:childTnLst>
                          </p:cTn>
                        </p:par>
                        <p:par>
                          <p:cTn id="128" fill="hold">
                            <p:stCondLst>
                              <p:cond delay="1000"/>
                            </p:stCondLst>
                            <p:childTnLst>
                              <p:par>
                                <p:cTn id="129" presetID="10" presetClass="entr" presetSubtype="0" fill="hold" grpId="0" nodeType="afterEffect">
                                  <p:stCondLst>
                                    <p:cond delay="0"/>
                                  </p:stCondLst>
                                  <p:childTnLst>
                                    <p:set>
                                      <p:cBhvr>
                                        <p:cTn id="130" dur="1" fill="hold">
                                          <p:stCondLst>
                                            <p:cond delay="0"/>
                                          </p:stCondLst>
                                        </p:cTn>
                                        <p:tgtEl>
                                          <p:spTgt spid="149"/>
                                        </p:tgtEl>
                                        <p:attrNameLst>
                                          <p:attrName>style.visibility</p:attrName>
                                        </p:attrNameLst>
                                      </p:cBhvr>
                                      <p:to>
                                        <p:strVal val="visible"/>
                                      </p:to>
                                    </p:set>
                                    <p:animEffect transition="in" filter="fade">
                                      <p:cBhvr>
                                        <p:cTn id="131" dur="500"/>
                                        <p:tgtEl>
                                          <p:spTgt spid="14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20"/>
                                        </p:tgtEl>
                                        <p:attrNameLst>
                                          <p:attrName>style.visibility</p:attrName>
                                        </p:attrNameLst>
                                      </p:cBhvr>
                                      <p:to>
                                        <p:strVal val="visible"/>
                                      </p:to>
                                    </p:set>
                                    <p:animEffect transition="in" filter="fade">
                                      <p:cBhvr>
                                        <p:cTn id="136" dur="500"/>
                                        <p:tgtEl>
                                          <p:spTgt spid="220"/>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50"/>
                                        </p:tgtEl>
                                        <p:attrNameLst>
                                          <p:attrName>style.visibility</p:attrName>
                                        </p:attrNameLst>
                                      </p:cBhvr>
                                      <p:to>
                                        <p:strVal val="visible"/>
                                      </p:to>
                                    </p:set>
                                    <p:animEffect transition="in" filter="fade">
                                      <p:cBhvr>
                                        <p:cTn id="140"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48" grpId="0" animBg="1"/>
      <p:bldP spid="214" grpId="0" animBg="1"/>
      <p:bldP spid="215" grpId="0" animBg="1"/>
      <p:bldP spid="216" grpId="0" animBg="1"/>
      <p:bldP spid="217" grpId="0" animBg="1"/>
      <p:bldP spid="219" grpId="0" animBg="1"/>
      <p:bldP spid="222" grpId="0" animBg="1"/>
      <p:bldP spid="223" grpId="0" animBg="1"/>
      <p:bldP spid="140" grpId="0" animBg="1"/>
      <p:bldP spid="224" grpId="0" animBg="1"/>
      <p:bldP spid="225" grpId="0" animBg="1"/>
      <p:bldP spid="221" grpId="0" animBg="1"/>
      <p:bldP spid="149" grpId="0" animBg="1"/>
      <p:bldP spid="226" grpId="0" animBg="1"/>
      <p:bldP spid="227" grpId="0" animBg="1"/>
      <p:bldP spid="228" grpId="0" animBg="1"/>
      <p:bldP spid="229" grpId="0" animBg="1"/>
      <p:bldP spid="220" grpId="0" animBg="1"/>
      <p:bldP spid="1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32</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142034"/>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Sentence</a:t>
            </a:r>
            <a:r>
              <a:rPr lang="en-US">
                <a:solidFill>
                  <a:schemeClr val="bg1"/>
                </a:solidFill>
              </a:rPr>
              <a:t> </a:t>
            </a:r>
            <a:r>
              <a:rPr lang="en-US" dirty="0">
                <a:solidFill>
                  <a:schemeClr val="bg1"/>
                </a:solidFill>
              </a:rPr>
              <a:t>Generation and </a:t>
            </a:r>
            <a:r>
              <a:rPr lang="en-US">
                <a:solidFill>
                  <a:schemeClr val="bg1"/>
                </a:solidFill>
              </a:rPr>
              <a:t>Final Catalogue</a:t>
            </a:r>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32</a:t>
            </a:fld>
            <a:endParaRPr lang="en-US" dirty="0"/>
          </a:p>
        </p:txBody>
      </p:sp>
      <p:sp>
        <p:nvSpPr>
          <p:cNvPr id="2" name="Rectangle 1"/>
          <p:cNvSpPr/>
          <p:nvPr/>
        </p:nvSpPr>
        <p:spPr>
          <a:xfrm>
            <a:off x="828470" y="1683921"/>
            <a:ext cx="4259153"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We want you to check out this </a:t>
            </a:r>
            <a:endParaRPr lang="en-US" sz="2400" dirty="0"/>
          </a:p>
        </p:txBody>
      </p:sp>
      <p:sp>
        <p:nvSpPr>
          <p:cNvPr id="7" name="Rectangle 6"/>
          <p:cNvSpPr/>
          <p:nvPr/>
        </p:nvSpPr>
        <p:spPr>
          <a:xfrm>
            <a:off x="828470" y="2532362"/>
            <a:ext cx="6418640" cy="461665"/>
          </a:xfrm>
          <a:prstGeom prst="rect">
            <a:avLst/>
          </a:prstGeom>
        </p:spPr>
        <p:txBody>
          <a:bodyPr wrap="square">
            <a:spAutoFit/>
          </a:bodyPr>
          <a:lstStyle/>
          <a:p>
            <a:r>
              <a:rPr lang="en-US" sz="2400" dirty="0">
                <a:latin typeface="Adobe Clean Light" panose="020B0303020404020204" pitchFamily="34" charset="0"/>
              </a:rPr>
              <a:t>[augmented object color   augmented object model]</a:t>
            </a:r>
          </a:p>
        </p:txBody>
      </p:sp>
      <p:sp>
        <p:nvSpPr>
          <p:cNvPr id="8" name="Rectangle 7"/>
          <p:cNvSpPr/>
          <p:nvPr/>
        </p:nvSpPr>
        <p:spPr>
          <a:xfrm>
            <a:off x="7577612" y="2532362"/>
            <a:ext cx="4051015" cy="461665"/>
          </a:xfrm>
          <a:prstGeom prst="rect">
            <a:avLst/>
          </a:prstGeom>
        </p:spPr>
        <p:txBody>
          <a:bodyPr wrap="square">
            <a:spAutoFit/>
          </a:bodyPr>
          <a:lstStyle/>
          <a:p>
            <a:r>
              <a:rPr lang="en-US" sz="2400" dirty="0">
                <a:latin typeface="Adobe Clean Light" panose="020B0303020404020204" pitchFamily="34" charset="0"/>
              </a:rPr>
              <a:t>[location   object color   object]</a:t>
            </a:r>
          </a:p>
        </p:txBody>
      </p:sp>
      <p:cxnSp>
        <p:nvCxnSpPr>
          <p:cNvPr id="5" name="Straight Arrow Connector 4"/>
          <p:cNvCxnSpPr/>
          <p:nvPr/>
        </p:nvCxnSpPr>
        <p:spPr>
          <a:xfrm flipV="1">
            <a:off x="3649846" y="2099983"/>
            <a:ext cx="1437777" cy="51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18" idx="2"/>
          </p:cNvCxnSpPr>
          <p:nvPr/>
        </p:nvCxnSpPr>
        <p:spPr>
          <a:xfrm flipH="1" flipV="1">
            <a:off x="5907157" y="2119132"/>
            <a:ext cx="502671" cy="49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9528619" y="2108772"/>
            <a:ext cx="363452" cy="477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9" idx="2"/>
          </p:cNvCxnSpPr>
          <p:nvPr/>
        </p:nvCxnSpPr>
        <p:spPr>
          <a:xfrm flipH="1" flipV="1">
            <a:off x="7494909" y="2108142"/>
            <a:ext cx="336122" cy="48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5" idx="2"/>
          </p:cNvCxnSpPr>
          <p:nvPr/>
        </p:nvCxnSpPr>
        <p:spPr>
          <a:xfrm flipV="1">
            <a:off x="10856378" y="2089420"/>
            <a:ext cx="106405" cy="49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848635" y="1075144"/>
            <a:ext cx="2390115" cy="520118"/>
          </a:xfrm>
          <a:prstGeom prst="roundRect">
            <a:avLst/>
          </a:prstGeom>
          <a:solidFill>
            <a:srgbClr val="F8CBAD">
              <a:alpha val="50196"/>
            </a:srgbClr>
          </a:solidFill>
          <a:ln>
            <a:solidFill>
              <a:srgbClr val="F8CBAD">
                <a:alpha val="588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latin typeface="Adobe Clean Light" panose="020B0303020404020204" pitchFamily="34" charset="0"/>
              </a:rPr>
              <a:t>One of the Templates</a:t>
            </a:r>
          </a:p>
        </p:txBody>
      </p:sp>
      <p:sp>
        <p:nvSpPr>
          <p:cNvPr id="28" name="Rounded Rectangle 27"/>
          <p:cNvSpPr/>
          <p:nvPr/>
        </p:nvSpPr>
        <p:spPr>
          <a:xfrm>
            <a:off x="4759072" y="1653001"/>
            <a:ext cx="827153" cy="436419"/>
          </a:xfrm>
          <a:prstGeom prst="roundRect">
            <a:avLst/>
          </a:prstGeom>
          <a:solidFill>
            <a:srgbClr val="FFF2CC">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10573709" y="1667958"/>
            <a:ext cx="780092" cy="436419"/>
          </a:xfrm>
          <a:prstGeom prst="roundRect">
            <a:avLst/>
          </a:prstGeom>
          <a:solidFill>
            <a:srgbClr val="FFF2CC">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8698581" y="1675192"/>
            <a:ext cx="1848768" cy="436419"/>
          </a:xfrm>
          <a:prstGeom prst="roundRect">
            <a:avLst/>
          </a:prstGeom>
          <a:solidFill>
            <a:srgbClr val="FFF2CC">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7163470" y="1651545"/>
            <a:ext cx="521910" cy="436419"/>
          </a:xfrm>
          <a:prstGeom prst="roundRect">
            <a:avLst/>
          </a:prstGeom>
          <a:solidFill>
            <a:srgbClr val="FFF2CC">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604717" y="1650940"/>
            <a:ext cx="708073" cy="436419"/>
          </a:xfrm>
          <a:prstGeom prst="roundRect">
            <a:avLst/>
          </a:prstGeom>
          <a:solidFill>
            <a:srgbClr val="FFF2CC">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6603869" y="4377400"/>
            <a:ext cx="2609740" cy="716227"/>
          </a:xfrm>
          <a:prstGeom prst="roundRect">
            <a:avLst/>
          </a:prstGeom>
          <a:solidFill>
            <a:srgbClr val="F8CBAD">
              <a:alpha val="50196"/>
            </a:srgbClr>
          </a:solidFill>
          <a:ln>
            <a:solidFill>
              <a:srgbClr val="F8CBAD">
                <a:alpha val="588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latin typeface="Adobe Clean Light" panose="020B0303020404020204" pitchFamily="34" charset="0"/>
              </a:rPr>
              <a:t>One of the Recommendations </a:t>
            </a:r>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41" y="3210821"/>
            <a:ext cx="5505902" cy="3145529"/>
          </a:xfrm>
          <a:prstGeom prst="rect">
            <a:avLst/>
          </a:prstGeom>
          <a:ln>
            <a:noFill/>
          </a:ln>
          <a:effectLst>
            <a:softEdge rad="112500"/>
          </a:effectLst>
        </p:spPr>
      </p:pic>
      <p:sp>
        <p:nvSpPr>
          <p:cNvPr id="17" name="Rectangle 16"/>
          <p:cNvSpPr/>
          <p:nvPr/>
        </p:nvSpPr>
        <p:spPr>
          <a:xfrm>
            <a:off x="4665205" y="1657467"/>
            <a:ext cx="999001"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 </a:t>
            </a:r>
            <a:r>
              <a:rPr lang="en-US" sz="2400" b="1" i="1" u="sng" dirty="0">
                <a:solidFill>
                  <a:schemeClr val="accent6">
                    <a:lumMod val="75000"/>
                  </a:schemeClr>
                </a:solidFill>
                <a:latin typeface="adobe clean light" panose="020B0303020404020204" pitchFamily="34" charset="0"/>
              </a:rPr>
              <a:t>green</a:t>
            </a:r>
            <a:endParaRPr lang="en-US" sz="2400" dirty="0"/>
          </a:p>
        </p:txBody>
      </p:sp>
      <p:sp>
        <p:nvSpPr>
          <p:cNvPr id="18" name="Rectangle 17"/>
          <p:cNvSpPr/>
          <p:nvPr/>
        </p:nvSpPr>
        <p:spPr>
          <a:xfrm>
            <a:off x="5407656" y="1657467"/>
            <a:ext cx="999001"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 </a:t>
            </a:r>
            <a:r>
              <a:rPr lang="en-US" sz="2400" b="1" i="1" u="sng" dirty="0">
                <a:solidFill>
                  <a:srgbClr val="7030A0"/>
                </a:solidFill>
                <a:latin typeface="adobe clean light" panose="020B0303020404020204" pitchFamily="34" charset="0"/>
              </a:rPr>
              <a:t> chair</a:t>
            </a:r>
            <a:endParaRPr lang="en-US" sz="2400" dirty="0"/>
          </a:p>
        </p:txBody>
      </p:sp>
      <p:sp>
        <p:nvSpPr>
          <p:cNvPr id="19" name="Rectangle 18"/>
          <p:cNvSpPr/>
          <p:nvPr/>
        </p:nvSpPr>
        <p:spPr>
          <a:xfrm>
            <a:off x="6995408" y="1646477"/>
            <a:ext cx="999001"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 </a:t>
            </a:r>
            <a:r>
              <a:rPr lang="en-US" sz="2400" b="1" i="1" u="sng" dirty="0">
                <a:solidFill>
                  <a:schemeClr val="accent2">
                    <a:lumMod val="75000"/>
                  </a:schemeClr>
                </a:solidFill>
                <a:latin typeface="adobe clean light" panose="020B0303020404020204" pitchFamily="34" charset="0"/>
              </a:rPr>
              <a:t> left</a:t>
            </a:r>
            <a:r>
              <a:rPr lang="en-US" sz="2400" b="1" i="1" dirty="0">
                <a:solidFill>
                  <a:srgbClr val="212121"/>
                </a:solidFill>
                <a:latin typeface="adobe clean light" panose="020B0303020404020204" pitchFamily="34" charset="0"/>
              </a:rPr>
              <a:t> </a:t>
            </a:r>
            <a:endParaRPr lang="en-US" sz="2400" dirty="0"/>
          </a:p>
        </p:txBody>
      </p:sp>
      <p:sp>
        <p:nvSpPr>
          <p:cNvPr id="20" name="Rectangle 19"/>
          <p:cNvSpPr/>
          <p:nvPr/>
        </p:nvSpPr>
        <p:spPr>
          <a:xfrm>
            <a:off x="6293282" y="1657467"/>
            <a:ext cx="999001"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to the </a:t>
            </a:r>
            <a:endParaRPr lang="en-US" sz="2400" dirty="0"/>
          </a:p>
        </p:txBody>
      </p:sp>
      <p:sp>
        <p:nvSpPr>
          <p:cNvPr id="24" name="Rectangle 23"/>
          <p:cNvSpPr/>
          <p:nvPr/>
        </p:nvSpPr>
        <p:spPr>
          <a:xfrm>
            <a:off x="8575525" y="1638318"/>
            <a:ext cx="3593815"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 </a:t>
            </a:r>
            <a:r>
              <a:rPr lang="en-US" sz="2400" b="1" i="1" u="sng" dirty="0">
                <a:solidFill>
                  <a:srgbClr val="7030A0"/>
                </a:solidFill>
                <a:latin typeface="adobe clean light" panose="020B0303020404020204" pitchFamily="34" charset="0"/>
              </a:rPr>
              <a:t> </a:t>
            </a:r>
            <a:r>
              <a:rPr lang="en-US" sz="2400" b="1" i="1" u="sng" dirty="0">
                <a:solidFill>
                  <a:schemeClr val="accent5">
                    <a:lumMod val="75000"/>
                  </a:schemeClr>
                </a:solidFill>
                <a:latin typeface="adobe clean light" panose="020B0303020404020204" pitchFamily="34" charset="0"/>
              </a:rPr>
              <a:t>midnight blue</a:t>
            </a:r>
            <a:r>
              <a:rPr lang="en-US" sz="2400" b="1" i="1" dirty="0">
                <a:solidFill>
                  <a:schemeClr val="accent5">
                    <a:lumMod val="75000"/>
                  </a:schemeClr>
                </a:solidFill>
                <a:latin typeface="adobe clean light" panose="020B0303020404020204" pitchFamily="34" charset="0"/>
              </a:rPr>
              <a:t> </a:t>
            </a:r>
            <a:endParaRPr lang="en-US" sz="2400" dirty="0"/>
          </a:p>
        </p:txBody>
      </p:sp>
      <p:sp>
        <p:nvSpPr>
          <p:cNvPr id="25" name="Rectangle 24"/>
          <p:cNvSpPr/>
          <p:nvPr/>
        </p:nvSpPr>
        <p:spPr>
          <a:xfrm>
            <a:off x="10463282" y="1627755"/>
            <a:ext cx="999001"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 </a:t>
            </a:r>
            <a:r>
              <a:rPr lang="en-US" sz="2400" b="1" i="1" u="sng" dirty="0">
                <a:solidFill>
                  <a:srgbClr val="0070C0"/>
                </a:solidFill>
                <a:latin typeface="adobe clean light" panose="020B0303020404020204" pitchFamily="34" charset="0"/>
              </a:rPr>
              <a:t>chair</a:t>
            </a:r>
            <a:r>
              <a:rPr lang="en-US" sz="2400" b="1" dirty="0">
                <a:solidFill>
                  <a:srgbClr val="212121"/>
                </a:solidFill>
                <a:latin typeface="adobe clean light" panose="020B0303020404020204" pitchFamily="34" charset="0"/>
              </a:rPr>
              <a:t>.</a:t>
            </a:r>
            <a:endParaRPr lang="en-US" sz="2400" dirty="0"/>
          </a:p>
        </p:txBody>
      </p:sp>
      <p:sp>
        <p:nvSpPr>
          <p:cNvPr id="26" name="Rectangle 25"/>
          <p:cNvSpPr/>
          <p:nvPr/>
        </p:nvSpPr>
        <p:spPr>
          <a:xfrm>
            <a:off x="7576524" y="1632627"/>
            <a:ext cx="1552459" cy="461665"/>
          </a:xfrm>
          <a:prstGeom prst="rect">
            <a:avLst/>
          </a:prstGeom>
        </p:spPr>
        <p:txBody>
          <a:bodyPr wrap="square">
            <a:spAutoFit/>
          </a:bodyPr>
          <a:lstStyle/>
          <a:p>
            <a:r>
              <a:rPr lang="en-US" sz="2400" b="1" dirty="0">
                <a:solidFill>
                  <a:srgbClr val="212121"/>
                </a:solidFill>
                <a:latin typeface="adobe clean light" panose="020B0303020404020204" pitchFamily="34" charset="0"/>
              </a:rPr>
              <a:t> of</a:t>
            </a:r>
            <a:r>
              <a:rPr lang="en-US" sz="2400" b="1" i="1" dirty="0">
                <a:solidFill>
                  <a:srgbClr val="212121"/>
                </a:solidFill>
                <a:latin typeface="adobe clean light" panose="020B0303020404020204" pitchFamily="34" charset="0"/>
              </a:rPr>
              <a:t> </a:t>
            </a:r>
            <a:r>
              <a:rPr lang="en-US" sz="2400" b="1" dirty="0">
                <a:solidFill>
                  <a:srgbClr val="212121"/>
                </a:solidFill>
                <a:latin typeface="adobe clean light" panose="020B0303020404020204" pitchFamily="34" charset="0"/>
              </a:rPr>
              <a:t>your </a:t>
            </a:r>
            <a:endParaRPr lang="en-US" sz="2400" dirty="0"/>
          </a:p>
        </p:txBody>
      </p:sp>
    </p:spTree>
    <p:extLst>
      <p:ext uri="{BB962C8B-B14F-4D97-AF65-F5344CB8AC3E}">
        <p14:creationId xmlns:p14="http://schemas.microsoft.com/office/powerpoint/2010/main" val="32630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33</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7" name="Title 4"/>
          <p:cNvSpPr txBox="1">
            <a:spLocks/>
          </p:cNvSpPr>
          <p:nvPr/>
        </p:nvSpPr>
        <p:spPr>
          <a:xfrm>
            <a:off x="3604390" y="78151"/>
            <a:ext cx="4447310" cy="9401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bg1"/>
                </a:solidFill>
                <a:latin typeface="Eras Bold ITC" panose="020B0907030504020204" pitchFamily="34" charset="0"/>
              </a:rPr>
              <a:t>archer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817" y="1096459"/>
            <a:ext cx="7980105" cy="48174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Freeform 10"/>
          <p:cNvSpPr/>
          <p:nvPr/>
        </p:nvSpPr>
        <p:spPr>
          <a:xfrm>
            <a:off x="5174673" y="2379518"/>
            <a:ext cx="228600" cy="872837"/>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4" name="Freeform 13"/>
          <p:cNvSpPr/>
          <p:nvPr/>
        </p:nvSpPr>
        <p:spPr>
          <a:xfrm flipV="1">
            <a:off x="4220966" y="3252354"/>
            <a:ext cx="1182307" cy="841663"/>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5" name="Freeform 14"/>
          <p:cNvSpPr/>
          <p:nvPr/>
        </p:nvSpPr>
        <p:spPr>
          <a:xfrm flipH="1">
            <a:off x="5042737" y="3252353"/>
            <a:ext cx="381000" cy="1019326"/>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Freeform 15"/>
          <p:cNvSpPr/>
          <p:nvPr/>
        </p:nvSpPr>
        <p:spPr>
          <a:xfrm>
            <a:off x="5413505" y="3252352"/>
            <a:ext cx="446968" cy="914403"/>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7" name="Freeform 16"/>
          <p:cNvSpPr/>
          <p:nvPr/>
        </p:nvSpPr>
        <p:spPr>
          <a:xfrm>
            <a:off x="4575305" y="2518525"/>
            <a:ext cx="838200" cy="775393"/>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8" name="Freeform 17"/>
          <p:cNvSpPr/>
          <p:nvPr/>
        </p:nvSpPr>
        <p:spPr>
          <a:xfrm>
            <a:off x="3992366" y="2831299"/>
            <a:ext cx="1403318" cy="421053"/>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1" name="Freeform 20"/>
          <p:cNvSpPr/>
          <p:nvPr/>
        </p:nvSpPr>
        <p:spPr>
          <a:xfrm flipH="1">
            <a:off x="5405916" y="1937034"/>
            <a:ext cx="361927" cy="1301929"/>
          </a:xfrm>
          <a:custGeom>
            <a:avLst/>
            <a:gdLst>
              <a:gd name="connsiteX0" fmla="*/ 228600 w 228600"/>
              <a:gd name="connsiteY0" fmla="*/ 872837 h 872837"/>
              <a:gd name="connsiteX1" fmla="*/ 207818 w 228600"/>
              <a:gd name="connsiteY1" fmla="*/ 768927 h 872837"/>
              <a:gd name="connsiteX2" fmla="*/ 176645 w 228600"/>
              <a:gd name="connsiteY2" fmla="*/ 696191 h 872837"/>
              <a:gd name="connsiteX3" fmla="*/ 155863 w 228600"/>
              <a:gd name="connsiteY3" fmla="*/ 613064 h 872837"/>
              <a:gd name="connsiteX4" fmla="*/ 135082 w 228600"/>
              <a:gd name="connsiteY4" fmla="*/ 581891 h 872837"/>
              <a:gd name="connsiteX5" fmla="*/ 124691 w 228600"/>
              <a:gd name="connsiteY5" fmla="*/ 550718 h 872837"/>
              <a:gd name="connsiteX6" fmla="*/ 103909 w 228600"/>
              <a:gd name="connsiteY6" fmla="*/ 498764 h 872837"/>
              <a:gd name="connsiteX7" fmla="*/ 83127 w 228600"/>
              <a:gd name="connsiteY7" fmla="*/ 259773 h 872837"/>
              <a:gd name="connsiteX8" fmla="*/ 62345 w 228600"/>
              <a:gd name="connsiteY8" fmla="*/ 218209 h 872837"/>
              <a:gd name="connsiteX9" fmla="*/ 51954 w 228600"/>
              <a:gd name="connsiteY9" fmla="*/ 166255 h 872837"/>
              <a:gd name="connsiteX10" fmla="*/ 41563 w 228600"/>
              <a:gd name="connsiteY10" fmla="*/ 103909 h 872837"/>
              <a:gd name="connsiteX11" fmla="*/ 20782 w 228600"/>
              <a:gd name="connsiteY11" fmla="*/ 41564 h 872837"/>
              <a:gd name="connsiteX12" fmla="*/ 0 w 228600"/>
              <a:gd name="connsiteY12" fmla="*/ 0 h 87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872837">
                <a:moveTo>
                  <a:pt x="228600" y="872837"/>
                </a:moveTo>
                <a:cubicBezTo>
                  <a:pt x="221673" y="838200"/>
                  <a:pt x="223615" y="800520"/>
                  <a:pt x="207818" y="768927"/>
                </a:cubicBezTo>
                <a:cubicBezTo>
                  <a:pt x="190786" y="734863"/>
                  <a:pt x="185819" y="729828"/>
                  <a:pt x="176645" y="696191"/>
                </a:cubicBezTo>
                <a:cubicBezTo>
                  <a:pt x="169130" y="668636"/>
                  <a:pt x="171706" y="636829"/>
                  <a:pt x="155863" y="613064"/>
                </a:cubicBezTo>
                <a:cubicBezTo>
                  <a:pt x="148936" y="602673"/>
                  <a:pt x="140667" y="593061"/>
                  <a:pt x="135082" y="581891"/>
                </a:cubicBezTo>
                <a:cubicBezTo>
                  <a:pt x="130184" y="572094"/>
                  <a:pt x="128537" y="560974"/>
                  <a:pt x="124691" y="550718"/>
                </a:cubicBezTo>
                <a:cubicBezTo>
                  <a:pt x="118142" y="533254"/>
                  <a:pt x="110836" y="516082"/>
                  <a:pt x="103909" y="498764"/>
                </a:cubicBezTo>
                <a:cubicBezTo>
                  <a:pt x="103254" y="487631"/>
                  <a:pt x="99295" y="313667"/>
                  <a:pt x="83127" y="259773"/>
                </a:cubicBezTo>
                <a:cubicBezTo>
                  <a:pt x="78676" y="244936"/>
                  <a:pt x="69272" y="232064"/>
                  <a:pt x="62345" y="218209"/>
                </a:cubicBezTo>
                <a:cubicBezTo>
                  <a:pt x="58881" y="200891"/>
                  <a:pt x="55113" y="183631"/>
                  <a:pt x="51954" y="166255"/>
                </a:cubicBezTo>
                <a:cubicBezTo>
                  <a:pt x="48185" y="145526"/>
                  <a:pt x="46673" y="124349"/>
                  <a:pt x="41563" y="103909"/>
                </a:cubicBezTo>
                <a:cubicBezTo>
                  <a:pt x="36250" y="82657"/>
                  <a:pt x="27709" y="62346"/>
                  <a:pt x="20782" y="41564"/>
                </a:cubicBezTo>
                <a:cubicBezTo>
                  <a:pt x="8842" y="5744"/>
                  <a:pt x="18136" y="18136"/>
                  <a:pt x="0" y="0"/>
                </a:cubicBezTo>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58819">
            <a:off x="4528819" y="-73565"/>
            <a:ext cx="8521525" cy="4021199"/>
          </a:xfrm>
          <a:prstGeom prst="rect">
            <a:avLst/>
          </a:prstGeom>
        </p:spPr>
      </p:pic>
    </p:spTree>
    <p:extLst>
      <p:ext uri="{BB962C8B-B14F-4D97-AF65-F5344CB8AC3E}">
        <p14:creationId xmlns:p14="http://schemas.microsoft.com/office/powerpoint/2010/main" val="30588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61016 -0.42662 L -3.54167E-6 2.59259E-6 " pathEditMode="relative" rAng="0" ptsTypes="AA">
                                      <p:cBhvr>
                                        <p:cTn id="6" dur="500" fill="hold"/>
                                        <p:tgtEl>
                                          <p:spTgt spid="3"/>
                                        </p:tgtEl>
                                        <p:attrNameLst>
                                          <p:attrName>ppt_x</p:attrName>
                                          <p:attrName>ppt_y</p:attrName>
                                        </p:attrNameLst>
                                      </p:cBhvr>
                                      <p:rCtr x="-30508" y="21319"/>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P spid="18"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503596" y="6356350"/>
            <a:ext cx="1850204" cy="365125"/>
          </a:xfrm>
        </p:spPr>
        <p:txBody>
          <a:bodyPr/>
          <a:lstStyle/>
          <a:p>
            <a:pPr algn="ctr"/>
            <a:fld id="{90156F56-D5AE-4C6F-B826-C69D1BC521BB}" type="slidenum">
              <a:rPr lang="en-US" smtClean="0"/>
              <a:pPr algn="ctr"/>
              <a:t>34</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34</a:t>
            </a:fld>
            <a:endParaRPr lang="en-US" dirty="0"/>
          </a:p>
        </p:txBody>
      </p:sp>
      <p:sp>
        <p:nvSpPr>
          <p:cNvPr id="8" name="TextBox 7"/>
          <p:cNvSpPr txBox="1"/>
          <p:nvPr/>
        </p:nvSpPr>
        <p:spPr>
          <a:xfrm>
            <a:off x="413261" y="933978"/>
            <a:ext cx="3619243" cy="1015663"/>
          </a:xfrm>
          <a:prstGeom prst="rect">
            <a:avLst/>
          </a:prstGeom>
          <a:noFill/>
        </p:spPr>
        <p:txBody>
          <a:bodyPr wrap="square" rtlCol="0">
            <a:spAutoFit/>
          </a:bodyPr>
          <a:lstStyle/>
          <a:p>
            <a:r>
              <a:rPr lang="en-US" sz="6000" dirty="0">
                <a:solidFill>
                  <a:srgbClr val="7030A0"/>
                </a:solidFill>
                <a:latin typeface="Rockwell Extra Bold" panose="02060903040505020403" pitchFamily="18" charset="0"/>
              </a:rPr>
              <a:t>Diverse</a:t>
            </a:r>
          </a:p>
        </p:txBody>
      </p:sp>
      <p:pic>
        <p:nvPicPr>
          <p:cNvPr id="6150" name="Picture 6" descr="http://www.devloninfotech.com/wp-content/uploads/2015/07/unityhead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795" y="1858297"/>
            <a:ext cx="3486951" cy="18444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032504" y="1122696"/>
            <a:ext cx="4764730" cy="769441"/>
          </a:xfrm>
          <a:prstGeom prst="rect">
            <a:avLst/>
          </a:prstGeom>
          <a:noFill/>
        </p:spPr>
        <p:txBody>
          <a:bodyPr wrap="square" rtlCol="0">
            <a:spAutoFit/>
          </a:bodyPr>
          <a:lstStyle/>
          <a:p>
            <a:r>
              <a:rPr lang="en-US" sz="4400" dirty="0">
                <a:solidFill>
                  <a:schemeClr val="accent2">
                    <a:lumMod val="75000"/>
                  </a:schemeClr>
                </a:solidFill>
                <a:latin typeface="Rockwell Extra Bold" panose="02060903040505020403" pitchFamily="18" charset="0"/>
              </a:rPr>
              <a:t>Technologies</a:t>
            </a:r>
          </a:p>
        </p:txBody>
      </p:sp>
      <p:pic>
        <p:nvPicPr>
          <p:cNvPr id="6154" name="Picture 10" descr="https://sites.google.com/site/deeplearningworkshopnips2013/_/rsrc/1377288460283/home/Capture%20d%E2%80%99%C3%A9cran%202013-08-23%20%C3%A0%2016.07.06.png?height=313&amp;widt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503" y="3297729"/>
            <a:ext cx="3201029" cy="251108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www.tractica.com/wp-content/uploads/2015/08/vuf_hrz_rgb_grd_pos_dsc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74" y="3563192"/>
            <a:ext cx="3231043" cy="15588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forum.chekichezo.com/attachment.php?aid=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6019" y="4823378"/>
            <a:ext cx="6126316" cy="1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155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35</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35</a:t>
            </a:fld>
            <a:endParaRPr lang="en-US" dirty="0"/>
          </a:p>
        </p:txBody>
      </p:sp>
      <p:pic>
        <p:nvPicPr>
          <p:cNvPr id="7" name="Picture 2" descr="http://www.patchhawaii.org/images/content/community/help/donate/ThankyouTransparent-1.png?1357362990"/>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4800" y="1767850"/>
            <a:ext cx="11579225" cy="362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74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36</a:t>
            </a:fld>
            <a:endParaRPr lang="en-US" dirty="0"/>
          </a:p>
        </p:txBody>
      </p:sp>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Bragging Rights</a:t>
            </a: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36</a:t>
            </a:fld>
            <a:endParaRPr lang="en-US" dirty="0"/>
          </a:p>
        </p:txBody>
      </p:sp>
      <p:sp>
        <p:nvSpPr>
          <p:cNvPr id="7" name="Rectangle 5"/>
          <p:cNvSpPr>
            <a:spLocks noChangeArrowheads="1"/>
          </p:cNvSpPr>
          <p:nvPr/>
        </p:nvSpPr>
        <p:spPr bwMode="auto">
          <a:xfrm>
            <a:off x="-1" y="0"/>
            <a:ext cx="12188825" cy="685800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967" y="2449523"/>
            <a:ext cx="1412888" cy="1945495"/>
          </a:xfrm>
          <a:prstGeom prst="rect">
            <a:avLst/>
          </a:prstGeom>
        </p:spPr>
      </p:pic>
    </p:spTree>
    <p:extLst>
      <p:ext uri="{BB962C8B-B14F-4D97-AF65-F5344CB8AC3E}">
        <p14:creationId xmlns:p14="http://schemas.microsoft.com/office/powerpoint/2010/main" val="227145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4</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286470" y="259455"/>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dirty="0">
                <a:solidFill>
                  <a:schemeClr val="bg1"/>
                </a:solidFill>
              </a:rPr>
              <a:t>Solution Approach – Part I</a:t>
            </a:r>
          </a:p>
        </p:txBody>
      </p:sp>
      <p:sp>
        <p:nvSpPr>
          <p:cNvPr id="10" name="Slide Number Placeholder 3"/>
          <p:cNvSpPr txBox="1">
            <a:spLocks/>
          </p:cNvSpPr>
          <p:nvPr/>
        </p:nvSpPr>
        <p:spPr>
          <a:xfrm>
            <a:off x="5588134" y="6466244"/>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4</a:t>
            </a:fld>
            <a:endParaRPr lang="en-US" dirty="0"/>
          </a:p>
        </p:txBody>
      </p:sp>
      <p:sp>
        <p:nvSpPr>
          <p:cNvPr id="3" name="TextBox 2"/>
          <p:cNvSpPr txBox="1"/>
          <p:nvPr/>
        </p:nvSpPr>
        <p:spPr>
          <a:xfrm>
            <a:off x="306309" y="883860"/>
            <a:ext cx="11794921" cy="80021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dobe Clean Light" panose="020B0303020404020204" pitchFamily="34" charset="0"/>
              </a:rPr>
              <a:t>Identify a user’s </a:t>
            </a:r>
            <a:r>
              <a:rPr lang="en-US" sz="2800" dirty="0">
                <a:solidFill>
                  <a:srgbClr val="00B0F0"/>
                </a:solidFill>
                <a:latin typeface="Adobe Clean Light" panose="020B0303020404020204" pitchFamily="34" charset="0"/>
              </a:rPr>
              <a:t>purchase viewpoint </a:t>
            </a:r>
            <a:r>
              <a:rPr lang="en-US" sz="2800" dirty="0">
                <a:latin typeface="Adobe Clean Light" panose="020B0303020404020204" pitchFamily="34" charset="0"/>
              </a:rPr>
              <a:t>from </a:t>
            </a:r>
            <a:r>
              <a:rPr lang="en-US" sz="2800">
                <a:latin typeface="Adobe Clean Light" panose="020B0303020404020204" pitchFamily="34" charset="0"/>
              </a:rPr>
              <a:t>his/her app session.</a:t>
            </a:r>
            <a:endParaRPr lang="en-US" sz="2800" dirty="0">
              <a:latin typeface="Adobe Clean Light" panose="020B0303020404020204" pitchFamily="34" charset="0"/>
            </a:endParaRPr>
          </a:p>
          <a:p>
            <a:endParaRPr lang="en-US" dirty="0"/>
          </a:p>
        </p:txBody>
      </p:sp>
      <p:sp>
        <p:nvSpPr>
          <p:cNvPr id="5" name="TextBox 4"/>
          <p:cNvSpPr txBox="1"/>
          <p:nvPr/>
        </p:nvSpPr>
        <p:spPr>
          <a:xfrm>
            <a:off x="4610883" y="1459551"/>
            <a:ext cx="2970236" cy="461665"/>
          </a:xfrm>
          <a:prstGeom prst="rect">
            <a:avLst/>
          </a:prstGeom>
          <a:noFill/>
        </p:spPr>
        <p:txBody>
          <a:bodyPr wrap="square" rtlCol="0">
            <a:spAutoFit/>
          </a:bodyPr>
          <a:lstStyle/>
          <a:p>
            <a:r>
              <a:rPr lang="en-US" sz="2400" dirty="0">
                <a:solidFill>
                  <a:srgbClr val="00B0F0"/>
                </a:solidFill>
                <a:latin typeface="Adobe Clean Light" panose="020B0303020404020204" pitchFamily="34" charset="0"/>
              </a:rPr>
              <a:t>Purchase Viewpoint???</a:t>
            </a:r>
          </a:p>
        </p:txBody>
      </p:sp>
      <p:sp>
        <p:nvSpPr>
          <p:cNvPr id="7" name="TextBox 6"/>
          <p:cNvSpPr txBox="1"/>
          <p:nvPr/>
        </p:nvSpPr>
        <p:spPr>
          <a:xfrm>
            <a:off x="771128" y="2738668"/>
            <a:ext cx="2992582" cy="457200"/>
          </a:xfrm>
          <a:prstGeom prst="rect">
            <a:avLst/>
          </a:prstGeom>
          <a:noFill/>
        </p:spPr>
        <p:txBody>
          <a:bodyPr wrap="square" rtlCol="0">
            <a:spAutoFit/>
          </a:bodyPr>
          <a:lstStyle/>
          <a:p>
            <a:endParaRPr lang="en-US" dirty="0"/>
          </a:p>
        </p:txBody>
      </p:sp>
      <p:sp>
        <p:nvSpPr>
          <p:cNvPr id="11" name="TextBox 10"/>
          <p:cNvSpPr txBox="1"/>
          <p:nvPr/>
        </p:nvSpPr>
        <p:spPr>
          <a:xfrm>
            <a:off x="583912" y="1974483"/>
            <a:ext cx="11262989" cy="830997"/>
          </a:xfrm>
          <a:prstGeom prst="rect">
            <a:avLst/>
          </a:prstGeom>
          <a:noFill/>
        </p:spPr>
        <p:txBody>
          <a:bodyPr wrap="square" rtlCol="0">
            <a:spAutoFit/>
          </a:bodyPr>
          <a:lstStyle/>
          <a:p>
            <a:r>
              <a:rPr lang="en-US" sz="2400" u="sng" dirty="0">
                <a:latin typeface="Adobe Clean Light" panose="020B0303020404020204" pitchFamily="34" charset="0"/>
              </a:rPr>
              <a:t>Assumption</a:t>
            </a:r>
            <a:r>
              <a:rPr lang="en-US" sz="2400" dirty="0">
                <a:latin typeface="Adobe Clean Light" panose="020B0303020404020204" pitchFamily="34" charset="0"/>
              </a:rPr>
              <a:t>: The stable frame collected at the time point just before the user selects the ‘view product info’ option is a purchase viewpoint</a:t>
            </a:r>
            <a:r>
              <a:rPr lang="en-US" sz="2400" dirty="0"/>
              <a:t>.</a:t>
            </a:r>
          </a:p>
        </p:txBody>
      </p:sp>
      <p:pic>
        <p:nvPicPr>
          <p:cNvPr id="1030" name="Picture 6" descr="http://static.dezeen.com/uploads/2013/08/dezeen_ikea-launch_augmented-reality_2014_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883" y="2738668"/>
            <a:ext cx="6329007" cy="3921822"/>
          </a:xfrm>
          <a:prstGeom prst="rect">
            <a:avLst/>
          </a:prstGeom>
          <a:noFill/>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4740455" y="5263294"/>
            <a:ext cx="561109" cy="519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cxnSp>
        <p:nvCxnSpPr>
          <p:cNvPr id="14" name="Straight Arrow Connector 13"/>
          <p:cNvCxnSpPr>
            <a:stCxn id="12" idx="1"/>
          </p:cNvCxnSpPr>
          <p:nvPr/>
        </p:nvCxnSpPr>
        <p:spPr>
          <a:xfrm flipH="1" flipV="1">
            <a:off x="2786964" y="5523066"/>
            <a:ext cx="1953491"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4899043"/>
            <a:ext cx="2732809" cy="830997"/>
          </a:xfrm>
          <a:prstGeom prst="rect">
            <a:avLst/>
          </a:prstGeom>
          <a:noFill/>
        </p:spPr>
        <p:txBody>
          <a:bodyPr wrap="square" rtlCol="0">
            <a:spAutoFit/>
          </a:bodyPr>
          <a:lstStyle/>
          <a:p>
            <a:pPr algn="ctr"/>
            <a:r>
              <a:rPr lang="en-US" sz="2400" dirty="0">
                <a:latin typeface="Adobe Clean Light" panose="020B0303020404020204" pitchFamily="34" charset="0"/>
              </a:rPr>
              <a:t>‘View product info’ option</a:t>
            </a:r>
          </a:p>
        </p:txBody>
      </p:sp>
      <p:cxnSp>
        <p:nvCxnSpPr>
          <p:cNvPr id="18" name="Straight Arrow Connector 17"/>
          <p:cNvCxnSpPr/>
          <p:nvPr/>
        </p:nvCxnSpPr>
        <p:spPr>
          <a:xfrm flipV="1">
            <a:off x="8675146" y="4099512"/>
            <a:ext cx="1371600" cy="10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746824" y="3460310"/>
            <a:ext cx="2119030" cy="830997"/>
          </a:xfrm>
          <a:prstGeom prst="rect">
            <a:avLst/>
          </a:prstGeom>
          <a:noFill/>
        </p:spPr>
        <p:txBody>
          <a:bodyPr wrap="square" rtlCol="0">
            <a:spAutoFit/>
          </a:bodyPr>
          <a:lstStyle/>
          <a:p>
            <a:pPr algn="ctr"/>
            <a:r>
              <a:rPr lang="en-US" sz="2400" dirty="0">
                <a:latin typeface="Adobe Clean Light" panose="020B0303020404020204" pitchFamily="34" charset="0"/>
              </a:rPr>
              <a:t>A purchase viewpoint</a:t>
            </a:r>
          </a:p>
        </p:txBody>
      </p:sp>
      <p:cxnSp>
        <p:nvCxnSpPr>
          <p:cNvPr id="23" name="Straight Connector 22"/>
          <p:cNvCxnSpPr/>
          <p:nvPr/>
        </p:nvCxnSpPr>
        <p:spPr>
          <a:xfrm>
            <a:off x="8642872" y="3579722"/>
            <a:ext cx="103094" cy="20869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2758" y="3794875"/>
            <a:ext cx="90013" cy="19642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72772" y="5666706"/>
            <a:ext cx="4073194" cy="941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582758" y="3578041"/>
            <a:ext cx="4060114" cy="2158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04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animBg="1"/>
      <p:bldP spid="15"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p:txBody>
      </p:sp>
      <p:sp>
        <p:nvSpPr>
          <p:cNvPr id="7" name="Title 1"/>
          <p:cNvSpPr txBox="1">
            <a:spLocks/>
          </p:cNvSpPr>
          <p:nvPr/>
        </p:nvSpPr>
        <p:spPr>
          <a:xfrm>
            <a:off x="306309" y="27894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Predictive Model</a:t>
            </a:r>
            <a:endParaRPr lang="en-US" dirty="0">
              <a:solidFill>
                <a:schemeClr val="bg1"/>
              </a:solidFill>
            </a:endParaRPr>
          </a:p>
        </p:txBody>
      </p:sp>
      <p:sp>
        <p:nvSpPr>
          <p:cNvPr id="30" name="TextBox 29"/>
          <p:cNvSpPr txBox="1"/>
          <p:nvPr/>
        </p:nvSpPr>
        <p:spPr>
          <a:xfrm>
            <a:off x="830899" y="4174333"/>
            <a:ext cx="1880403" cy="2308324"/>
          </a:xfrm>
          <a:prstGeom prst="rect">
            <a:avLst/>
          </a:prstGeom>
          <a:noFill/>
        </p:spPr>
        <p:txBody>
          <a:bodyPr wrap="square" rtlCol="0">
            <a:spAutoFit/>
          </a:bodyPr>
          <a:lstStyle/>
          <a:p>
            <a:r>
              <a:rPr lang="en-US" dirty="0">
                <a:latin typeface="Adobe Clean Light" panose="020B0303020404020204" pitchFamily="34" charset="0"/>
              </a:rPr>
              <a:t>Where, </a:t>
            </a: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p>
        </p:txBody>
      </p:sp>
      <mc:AlternateContent xmlns:mc="http://schemas.openxmlformats.org/markup-compatibility/2006" xmlns:a14="http://schemas.microsoft.com/office/drawing/2010/main">
        <mc:Choice Requires="a14">
          <p:sp>
            <p:nvSpPr>
              <p:cNvPr id="32" name="TextBox 31"/>
              <p:cNvSpPr txBox="1"/>
              <p:nvPr/>
            </p:nvSpPr>
            <p:spPr>
              <a:xfrm>
                <a:off x="830899" y="990801"/>
                <a:ext cx="10786137" cy="964495"/>
              </a:xfrm>
              <a:prstGeom prst="rect">
                <a:avLst/>
              </a:prstGeom>
              <a:noFill/>
            </p:spPr>
            <p:txBody>
              <a:bodyPr wrap="square" rtlCol="0">
                <a:spAutoFit/>
              </a:bodyPr>
              <a:lstStyle/>
              <a:p>
                <a:r>
                  <a:rPr lang="en-US" dirty="0">
                    <a:latin typeface="Adobe Clean Light" panose="020B0303020404020204" pitchFamily="34" charset="0"/>
                  </a:rPr>
                  <a:t>Estimate </a:t>
                </a:r>
                <a14:m>
                  <m:oMath xmlns:m="http://schemas.openxmlformats.org/officeDocument/2006/math">
                    <m:r>
                      <a:rPr lang="en-US" i="1" dirty="0">
                        <a:latin typeface="Cambria Math" panose="02040503050406030204" pitchFamily="18" charset="0"/>
                      </a:rPr>
                      <m:t>𝑓</m:t>
                    </m:r>
                    <m:d>
                      <m:dPr>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𝑇</m:t>
                            </m:r>
                          </m:e>
                          <m:sub>
                            <m:r>
                              <a:rPr lang="en-US" i="1" dirty="0" err="1">
                                <a:latin typeface="Cambria Math" panose="02040503050406030204" pitchFamily="18" charset="0"/>
                              </a:rPr>
                              <m:t>𝑝</m:t>
                            </m:r>
                          </m:sub>
                        </m:sSub>
                        <m:r>
                          <a:rPr lang="en-US" i="1" dirty="0">
                            <a:latin typeface="Cambria Math" panose="02040503050406030204" pitchFamily="18" charset="0"/>
                          </a:rPr>
                          <m:t> </m:t>
                        </m:r>
                      </m:e>
                    </m:d>
                    <m:r>
                      <a:rPr lang="en-US" i="1" dirty="0">
                        <a:latin typeface="Cambria Math" panose="02040503050406030204" pitchFamily="18" charset="0"/>
                      </a:rPr>
                      <m:t> </m:t>
                    </m:r>
                    <m:r>
                      <a:rPr lang="en-US" i="1" dirty="0" err="1">
                        <a:latin typeface="Cambria Math" panose="02040503050406030204" pitchFamily="18" charset="0"/>
                      </a:rPr>
                      <m:t>𝑍</m:t>
                    </m:r>
                    <m:r>
                      <a:rPr lang="en-US" i="1" dirty="0">
                        <a:latin typeface="Cambria Math" panose="02040503050406030204" pitchFamily="18" charset="0"/>
                      </a:rPr>
                      <m:t>)</m:t>
                    </m:r>
                  </m:oMath>
                </a14:m>
                <a:r>
                  <a:rPr lang="en-US" dirty="0">
                    <a:latin typeface="Adobe Clean Light" panose="020B0303020404020204" pitchFamily="34" charset="0"/>
                  </a:rPr>
                  <a:t>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𝑝</m:t>
                        </m:r>
                      </m:sub>
                    </m:sSub>
                  </m:oMath>
                </a14:m>
                <a:r>
                  <a:rPr lang="en-US" dirty="0">
                    <a:latin typeface="Adobe Clean Light" panose="020B0303020404020204" pitchFamily="34" charset="0"/>
                  </a:rPr>
                  <a:t> is the time to view product info from the start of the AR session, </a:t>
                </a:r>
                <a14:m>
                  <m:oMath xmlns:m="http://schemas.openxmlformats.org/officeDocument/2006/math">
                    <m:r>
                      <a:rPr lang="en-US" i="1" dirty="0">
                        <a:latin typeface="Cambria Math" panose="02040503050406030204" pitchFamily="18" charset="0"/>
                      </a:rPr>
                      <m:t>𝑍</m:t>
                    </m:r>
                    <m:r>
                      <a:rPr lang="en-US" i="1" dirty="0">
                        <a:latin typeface="Cambria Math" panose="02040503050406030204" pitchFamily="18" charset="0"/>
                      </a:rPr>
                      <m:t> </m:t>
                    </m:r>
                  </m:oMath>
                </a14:m>
                <a:r>
                  <a:rPr lang="en-US" dirty="0">
                    <a:latin typeface="Adobe Clean Light" panose="020B0303020404020204" pitchFamily="34" charset="0"/>
                  </a:rPr>
                  <a:t>is the vector of covariates and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oMath>
                </a14:m>
                <a:r>
                  <a:rPr lang="en-US" dirty="0">
                    <a:latin typeface="Adobe Clean Light" panose="020B0303020404020204" pitchFamily="34" charset="0"/>
                  </a:rPr>
                  <a:t>is the probability density function.</a:t>
                </a:r>
              </a:p>
              <a:p>
                <a:r>
                  <a:rPr lang="en-US" dirty="0">
                    <a:latin typeface="Adobe Clean Light" panose="020B0303020404020204" pitchFamily="34" charset="0"/>
                  </a:rPr>
                  <a:t> </a:t>
                </a:r>
              </a:p>
            </p:txBody>
          </p:sp>
        </mc:Choice>
        <mc:Fallback xmlns="">
          <p:sp>
            <p:nvSpPr>
              <p:cNvPr id="32" name="TextBox 31"/>
              <p:cNvSpPr txBox="1">
                <a:spLocks noRot="1" noChangeAspect="1" noMove="1" noResize="1" noEditPoints="1" noAdjustHandles="1" noChangeArrowheads="1" noChangeShapeType="1" noTextEdit="1"/>
              </p:cNvSpPr>
              <p:nvPr/>
            </p:nvSpPr>
            <p:spPr>
              <a:xfrm>
                <a:off x="830899" y="990801"/>
                <a:ext cx="10786137" cy="964495"/>
              </a:xfrm>
              <a:prstGeom prst="rect">
                <a:avLst/>
              </a:prstGeom>
              <a:blipFill>
                <a:blip r:embed="rId4"/>
                <a:stretch>
                  <a:fillRect l="-452" t="-1899"/>
                </a:stretch>
              </a:blipFill>
            </p:spPr>
            <p:txBody>
              <a:bodyPr/>
              <a:lstStyle/>
              <a:p>
                <a:r>
                  <a:rPr lang="en-US">
                    <a:noFill/>
                  </a:rPr>
                  <a:t> </a:t>
                </a:r>
              </a:p>
            </p:txBody>
          </p:sp>
        </mc:Fallback>
      </mc:AlternateContent>
      <p:pic>
        <p:nvPicPr>
          <p:cNvPr id="33" name="Picture 32"/>
          <p:cNvPicPr>
            <a:picLocks noChangeAspect="1"/>
          </p:cNvPicPr>
          <p:nvPr/>
        </p:nvPicPr>
        <p:blipFill>
          <a:blip r:embed="rId5"/>
          <a:stretch>
            <a:fillRect/>
          </a:stretch>
        </p:blipFill>
        <p:spPr>
          <a:xfrm>
            <a:off x="5570874" y="3046741"/>
            <a:ext cx="5701619" cy="2730595"/>
          </a:xfrm>
          <a:prstGeom prst="rect">
            <a:avLst/>
          </a:prstGeom>
        </p:spPr>
      </p:pic>
      <mc:AlternateContent xmlns:mc="http://schemas.openxmlformats.org/markup-compatibility/2006" xmlns:a14="http://schemas.microsoft.com/office/drawing/2010/main">
        <mc:Choice Requires="a14">
          <p:sp>
            <p:nvSpPr>
              <p:cNvPr id="34" name="TextBox 33"/>
              <p:cNvSpPr txBox="1"/>
              <p:nvPr/>
            </p:nvSpPr>
            <p:spPr>
              <a:xfrm>
                <a:off x="7220126" y="5708709"/>
                <a:ext cx="3120735" cy="390748"/>
              </a:xfrm>
              <a:prstGeom prst="rect">
                <a:avLst/>
              </a:prstGeom>
              <a:noFill/>
            </p:spPr>
            <p:txBody>
              <a:bodyPr wrap="square" rtlCol="0">
                <a:spAutoFit/>
              </a:bodyPr>
              <a:lstStyle/>
              <a:p>
                <a:r>
                  <a:rPr lang="en-US" dirty="0">
                    <a:latin typeface="Adobe Clean Light" panose="020B0303020404020204" pitchFamily="34" charset="0"/>
                  </a:rPr>
                  <a:t>Probability density function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𝑝</m:t>
                        </m:r>
                      </m:sub>
                    </m:sSub>
                  </m:oMath>
                </a14:m>
                <a:endParaRPr lang="en-US" dirty="0">
                  <a:latin typeface="Adobe Clean Light" panose="020B0303020404020204"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7220126" y="5708709"/>
                <a:ext cx="3120735" cy="390748"/>
              </a:xfrm>
              <a:prstGeom prst="rect">
                <a:avLst/>
              </a:prstGeom>
              <a:blipFill>
                <a:blip r:embed="rId6"/>
                <a:stretch>
                  <a:fillRect l="-1563" t="-7692" b="-16923"/>
                </a:stretch>
              </a:blipFill>
            </p:spPr>
            <p:txBody>
              <a:bodyPr/>
              <a:lstStyle/>
              <a:p>
                <a:r>
                  <a:rPr lang="en-US">
                    <a:noFill/>
                  </a:rPr>
                  <a:t> </a:t>
                </a:r>
              </a:p>
            </p:txBody>
          </p:sp>
        </mc:Fallback>
      </mc:AlternateContent>
      <p:sp>
        <p:nvSpPr>
          <p:cNvPr id="35" name="Rectangle 34"/>
          <p:cNvSpPr/>
          <p:nvPr/>
        </p:nvSpPr>
        <p:spPr>
          <a:xfrm>
            <a:off x="864909" y="1803795"/>
            <a:ext cx="10441594" cy="646331"/>
          </a:xfrm>
          <a:prstGeom prst="rect">
            <a:avLst/>
          </a:prstGeom>
        </p:spPr>
        <p:txBody>
          <a:bodyPr wrap="square">
            <a:spAutoFit/>
          </a:bodyPr>
          <a:lstStyle/>
          <a:p>
            <a:r>
              <a:rPr lang="en-US" u="sng" dirty="0">
                <a:latin typeface="Adobe Clean Light" panose="020B0303020404020204" pitchFamily="34" charset="0"/>
              </a:rPr>
              <a:t>Covariates</a:t>
            </a:r>
            <a:r>
              <a:rPr lang="en-US" dirty="0">
                <a:latin typeface="Adobe Clean Light" panose="020B0303020404020204" pitchFamily="34" charset="0"/>
              </a:rPr>
              <a:t>: Total duration of the AR session, number of times the orientation was changed, time between consecutive changes in orientation.</a:t>
            </a:r>
          </a:p>
        </p:txBody>
      </p:sp>
      <mc:AlternateContent xmlns:mc="http://schemas.openxmlformats.org/markup-compatibility/2006" xmlns:a14="http://schemas.microsoft.com/office/drawing/2010/main">
        <mc:Choice Requires="a14">
          <p:sp>
            <p:nvSpPr>
              <p:cNvPr id="13" name="TextBox 12"/>
              <p:cNvSpPr txBox="1"/>
              <p:nvPr/>
            </p:nvSpPr>
            <p:spPr>
              <a:xfrm>
                <a:off x="368831" y="5147149"/>
                <a:ext cx="24357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𝑠𝑐𝑎𝑙𝑒</m:t>
                      </m:r>
                      <m:r>
                        <a:rPr lang="en-US" b="0" i="1" smtClean="0">
                          <a:latin typeface="Cambria Math" panose="02040503050406030204" pitchFamily="18" charset="0"/>
                        </a:rPr>
                        <m:t> | </m:t>
                      </m:r>
                      <m:r>
                        <a:rPr lang="en-US" b="0" i="1" smtClean="0">
                          <a:latin typeface="Cambria Math" panose="02040503050406030204" pitchFamily="18" charset="0"/>
                        </a:rPr>
                        <m:t>𝑍</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831" y="5147149"/>
                <a:ext cx="2435798"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31208" y="4807212"/>
                <a:ext cx="1417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𝑠h𝑎𝑝𝑒</m:t>
                      </m:r>
                      <m:r>
                        <a:rPr lang="en-US" b="0" i="1" smtClean="0">
                          <a:latin typeface="Cambria Math" panose="02040503050406030204" pitchFamily="18" charset="0"/>
                        </a:rPr>
                        <m:t> | </m:t>
                      </m:r>
                      <m:r>
                        <a:rPr lang="en-US" b="0" i="1" smtClean="0">
                          <a:latin typeface="Cambria Math" panose="02040503050406030204" pitchFamily="18" charset="0"/>
                        </a:rPr>
                        <m:t>𝑍</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31208" y="4807212"/>
                <a:ext cx="1417375" cy="276999"/>
              </a:xfrm>
              <a:prstGeom prst="rect">
                <a:avLst/>
              </a:prstGeom>
              <a:blipFill>
                <a:blip r:embed="rId8"/>
                <a:stretch>
                  <a:fillRect l="-2155"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31208" y="5560931"/>
                <a:ext cx="9189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 | </m:t>
                      </m:r>
                      <m:r>
                        <a:rPr lang="en-US" b="0" i="1" smtClean="0">
                          <a:latin typeface="Cambria Math" panose="02040503050406030204" pitchFamily="18" charset="0"/>
                        </a:rPr>
                        <m:t>𝑍</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931208" y="5560931"/>
                <a:ext cx="918970" cy="276999"/>
              </a:xfrm>
              <a:prstGeom prst="rect">
                <a:avLst/>
              </a:prstGeom>
              <a:blipFill>
                <a:blip r:embed="rId9"/>
                <a:stretch>
                  <a:fillRect l="-3311" t="-2174" r="-5298" b="-32609"/>
                </a:stretch>
              </a:blipFill>
            </p:spPr>
            <p:txBody>
              <a:bodyPr/>
              <a:lstStyle/>
              <a:p>
                <a:r>
                  <a:rPr lang="en-US">
                    <a:noFill/>
                  </a:rPr>
                  <a:t> </a:t>
                </a:r>
              </a:p>
            </p:txBody>
          </p:sp>
        </mc:Fallback>
      </mc:AlternateContent>
      <p:sp>
        <p:nvSpPr>
          <p:cNvPr id="18" name="Slide Number Placeholder 3"/>
          <p:cNvSpPr>
            <a:spLocks noGrp="1"/>
          </p:cNvSpPr>
          <p:nvPr>
            <p:ph type="sldNum" sz="quarter" idx="12"/>
          </p:nvPr>
        </p:nvSpPr>
        <p:spPr>
          <a:xfrm>
            <a:off x="8610600" y="5628981"/>
            <a:ext cx="2743200" cy="365125"/>
          </a:xfrm>
        </p:spPr>
        <p:txBody>
          <a:bodyPr/>
          <a:lstStyle/>
          <a:p>
            <a:pPr algn="ctr"/>
            <a:fld id="{90156F56-D5AE-4C6F-B826-C69D1BC521BB}" type="slidenum">
              <a:rPr lang="en-US" smtClean="0"/>
              <a:pPr algn="ctr"/>
              <a:t>5</a:t>
            </a:fld>
            <a:endParaRPr lang="en-US" dirty="0"/>
          </a:p>
        </p:txBody>
      </p:sp>
      <mc:AlternateContent xmlns:mc="http://schemas.openxmlformats.org/markup-compatibility/2006" xmlns:a14="http://schemas.microsoft.com/office/drawing/2010/main">
        <mc:Choice Requires="a14">
          <p:sp>
            <p:nvSpPr>
              <p:cNvPr id="37" name="TextBox 36"/>
              <p:cNvSpPr txBox="1"/>
              <p:nvPr/>
            </p:nvSpPr>
            <p:spPr>
              <a:xfrm>
                <a:off x="830899" y="3318061"/>
                <a:ext cx="3348032" cy="574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𝑝</m:t>
                                  </m:r>
                                </m:sub>
                              </m:sSub>
                            </m:e>
                          </m:d>
                          <m:r>
                            <a:rPr lang="en-US" i="1">
                              <a:latin typeface="Cambria Math" panose="02040503050406030204" pitchFamily="18" charset="0"/>
                            </a:rPr>
                            <m:t>𝑍</m:t>
                          </m:r>
                        </m:e>
                      </m:d>
                      <m:r>
                        <a:rPr lang="en-US" i="0">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𝑎</m:t>
                              </m:r>
                            </m:num>
                            <m:den>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𝑎𝑐</m:t>
                                  </m:r>
                                </m:sup>
                              </m:sSup>
                            </m:den>
                          </m:f>
                        </m:num>
                        <m:den>
                          <m:r>
                            <a:rPr lang="en-US" i="1">
                              <a:latin typeface="Cambria Math" panose="02040503050406030204" pitchFamily="18" charset="0"/>
                            </a:rPr>
                            <m:t>𝜏</m:t>
                          </m:r>
                          <m:d>
                            <m:dPr>
                              <m:ctrlPr>
                                <a:rPr lang="en-US" i="1">
                                  <a:latin typeface="Cambria Math" panose="02040503050406030204" pitchFamily="18" charset="0"/>
                                </a:rPr>
                              </m:ctrlPr>
                            </m:dPr>
                            <m:e>
                              <m:r>
                                <a:rPr lang="en-US" i="1">
                                  <a:latin typeface="Cambria Math" panose="02040503050406030204" pitchFamily="18" charset="0"/>
                                </a:rPr>
                                <m:t>𝑐</m:t>
                              </m:r>
                            </m:e>
                          </m:d>
                        </m:den>
                      </m:f>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𝑝</m:t>
                          </m:r>
                        </m:sub>
                        <m:sup>
                          <m:r>
                            <a:rPr lang="en-US" i="1">
                              <a:latin typeface="Cambria Math" panose="02040503050406030204" pitchFamily="18" charset="0"/>
                            </a:rPr>
                            <m:t>𝑎𝑐</m:t>
                          </m:r>
                          <m:r>
                            <a:rPr lang="en-US" i="0">
                              <a:latin typeface="Cambria Math" panose="02040503050406030204" pitchFamily="18" charset="0"/>
                            </a:rPr>
                            <m:t>−1</m:t>
                          </m:r>
                        </m:sup>
                      </m:sSubSup>
                      <m:sSup>
                        <m:sSupPr>
                          <m:ctrlPr>
                            <a:rPr lang="en-US" i="1">
                              <a:latin typeface="Cambria Math" panose="02040503050406030204" pitchFamily="18" charset="0"/>
                            </a:rPr>
                          </m:ctrlPr>
                        </m:sSupPr>
                        <m:e>
                          <m:r>
                            <a:rPr lang="en-US" i="0">
                              <a:latin typeface="Cambria Math" panose="02040503050406030204" pitchFamily="18" charset="0"/>
                            </a:rPr>
                            <m:t>ⅇ</m:t>
                          </m:r>
                        </m:e>
                        <m: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𝑝</m:t>
                                          </m:r>
                                        </m:sub>
                                      </m:sSub>
                                    </m:num>
                                    <m:den>
                                      <m:r>
                                        <a:rPr lang="en-US" i="1">
                                          <a:latin typeface="Cambria Math" panose="02040503050406030204" pitchFamily="18" charset="0"/>
                                        </a:rPr>
                                        <m:t>𝑏</m:t>
                                      </m:r>
                                    </m:den>
                                  </m:f>
                                </m:e>
                              </m:d>
                            </m:e>
                            <m:sup>
                              <m:r>
                                <a:rPr lang="en-US" i="1">
                                  <a:latin typeface="Cambria Math" panose="02040503050406030204" pitchFamily="18" charset="0"/>
                                </a:rPr>
                                <m:t>𝑎</m:t>
                              </m:r>
                            </m:sup>
                          </m:sSup>
                        </m:sup>
                      </m:sSup>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830899" y="3318061"/>
                <a:ext cx="3348032" cy="57470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60999" y="2656681"/>
                <a:ext cx="10688126" cy="687496"/>
              </a:xfrm>
              <a:prstGeom prst="rect">
                <a:avLst/>
              </a:prstGeom>
              <a:noFill/>
            </p:spPr>
            <p:txBody>
              <a:bodyPr wrap="square" rtlCol="0">
                <a:spAutoFit/>
              </a:bodyPr>
              <a:lstStyle/>
              <a:p>
                <a14:m>
                  <m:oMath xmlns:m="http://schemas.openxmlformats.org/officeDocument/2006/math">
                    <m:r>
                      <a:rPr lang="en-US" i="1" dirty="0">
                        <a:latin typeface="Cambria Math" panose="02040503050406030204" pitchFamily="18" charset="0"/>
                      </a:rPr>
                      <m:t>𝑓</m:t>
                    </m:r>
                    <m:d>
                      <m:dPr>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𝑇</m:t>
                            </m:r>
                          </m:e>
                          <m:sub>
                            <m:r>
                              <a:rPr lang="en-US" i="1" dirty="0" err="1">
                                <a:latin typeface="Cambria Math" panose="02040503050406030204" pitchFamily="18" charset="0"/>
                              </a:rPr>
                              <m:t>𝑝</m:t>
                            </m:r>
                          </m:sub>
                        </m:sSub>
                        <m:r>
                          <a:rPr lang="en-US" i="1" dirty="0">
                            <a:latin typeface="Cambria Math" panose="02040503050406030204" pitchFamily="18" charset="0"/>
                          </a:rPr>
                          <m:t> </m:t>
                        </m:r>
                      </m:e>
                    </m:d>
                    <m:r>
                      <a:rPr lang="en-US" i="1" dirty="0">
                        <a:latin typeface="Cambria Math" panose="02040503050406030204" pitchFamily="18" charset="0"/>
                      </a:rPr>
                      <m:t> </m:t>
                    </m:r>
                    <m:r>
                      <a:rPr lang="en-US" i="1" dirty="0" err="1">
                        <a:latin typeface="Cambria Math" panose="02040503050406030204" pitchFamily="18" charset="0"/>
                      </a:rPr>
                      <m:t>𝑍</m:t>
                    </m:r>
                    <m:r>
                      <a:rPr lang="en-US" dirty="0">
                        <a:latin typeface="Cambria Math" panose="02040503050406030204" pitchFamily="18" charset="0"/>
                      </a:rPr>
                      <m:t>) </m:t>
                    </m:r>
                  </m:oMath>
                </a14:m>
                <a:r>
                  <a:rPr lang="en-US" dirty="0">
                    <a:latin typeface="Adobe Clean Light" panose="020B0303020404020204" pitchFamily="34" charset="0"/>
                  </a:rPr>
                  <a:t>is positively skewed and we used a generalized gamma distribution to model it.</a:t>
                </a:r>
              </a:p>
              <a:p>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60999" y="2656681"/>
                <a:ext cx="10688126" cy="687496"/>
              </a:xfrm>
              <a:prstGeom prst="rect">
                <a:avLst/>
              </a:prstGeom>
              <a:blipFill>
                <a:blip r:embed="rId11"/>
                <a:stretch>
                  <a:fillRect l="-171" t="-2655"/>
                </a:stretch>
              </a:blipFill>
            </p:spPr>
            <p:txBody>
              <a:bodyPr/>
              <a:lstStyle/>
              <a:p>
                <a:r>
                  <a:rPr lang="en-US">
                    <a:noFill/>
                  </a:rPr>
                  <a:t> </a:t>
                </a:r>
              </a:p>
            </p:txBody>
          </p:sp>
        </mc:Fallback>
      </mc:AlternateContent>
    </p:spTree>
    <p:extLst>
      <p:ext uri="{BB962C8B-B14F-4D97-AF65-F5344CB8AC3E}">
        <p14:creationId xmlns:p14="http://schemas.microsoft.com/office/powerpoint/2010/main" val="23463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13" grpId="0"/>
      <p:bldP spid="15" grpId="0"/>
      <p:bldP spid="16" grpId="0"/>
      <p:bldP spid="18" grpId="0"/>
      <p:bldP spid="37"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p:txBody>
      </p:sp>
      <p:sp>
        <p:nvSpPr>
          <p:cNvPr id="7" name="Title 1"/>
          <p:cNvSpPr txBox="1">
            <a:spLocks/>
          </p:cNvSpPr>
          <p:nvPr/>
        </p:nvSpPr>
        <p:spPr>
          <a:xfrm>
            <a:off x="306309" y="285507"/>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Predictive Model</a:t>
            </a:r>
            <a:endParaRPr lang="en-US" dirty="0">
              <a:solidFill>
                <a:schemeClr val="bg1"/>
              </a:solidFill>
            </a:endParaRPr>
          </a:p>
        </p:txBody>
      </p:sp>
      <p:sp>
        <p:nvSpPr>
          <p:cNvPr id="30" name="TextBox 29"/>
          <p:cNvSpPr txBox="1"/>
          <p:nvPr/>
        </p:nvSpPr>
        <p:spPr>
          <a:xfrm>
            <a:off x="1116188" y="2604391"/>
            <a:ext cx="1340801" cy="923330"/>
          </a:xfrm>
          <a:prstGeom prst="rect">
            <a:avLst/>
          </a:prstGeom>
          <a:noFill/>
        </p:spPr>
        <p:txBody>
          <a:bodyPr wrap="square" rtlCol="0">
            <a:spAutoFit/>
          </a:bodyPr>
          <a:lstStyle/>
          <a:p>
            <a:r>
              <a:rPr lang="en-US" dirty="0">
                <a:latin typeface="Adobe Clean Light" panose="020B0303020404020204" pitchFamily="34" charset="0"/>
              </a:rPr>
              <a:t>Where, </a:t>
            </a:r>
          </a:p>
          <a:p>
            <a:endParaRPr lang="en-US" dirty="0">
              <a:latin typeface="Adobe Clean Light" panose="020B0303020404020204" pitchFamily="34" charset="0"/>
            </a:endParaRPr>
          </a:p>
          <a:p>
            <a:r>
              <a:rPr lang="en-US"/>
              <a:t>  </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306308" y="4147262"/>
                <a:ext cx="11432035" cy="2288832"/>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Adobe Clean Light" panose="020B0303020404020204" pitchFamily="34" charset="0"/>
                  </a:rPr>
                  <a:t>Intuition- </a:t>
                </a:r>
                <a:r>
                  <a:rPr lang="en-US" sz="2000" dirty="0">
                    <a:latin typeface="Adobe Clean Light" panose="020B0303020404020204" pitchFamily="34" charset="0"/>
                  </a:rPr>
                  <a:t>shape, scale and k follow a particular functional form of the covariates.</a:t>
                </a:r>
              </a:p>
              <a:p>
                <a:endParaRPr lang="en-US" sz="2000" dirty="0">
                  <a:latin typeface="Adobe Clean Light" panose="020B0303020404020204" pitchFamily="34" charset="0"/>
                </a:endParaRPr>
              </a:p>
              <a:p>
                <a:pPr marL="342900" indent="-342900">
                  <a:buFont typeface="Arial" panose="020B0604020202020204" pitchFamily="34" charset="0"/>
                  <a:buChar char="•"/>
                </a:pPr>
                <a:r>
                  <a:rPr lang="en-US" sz="2000">
                    <a:latin typeface="Adobe Clean Light" panose="020B0303020404020204" pitchFamily="34" charset="0"/>
                  </a:rPr>
                  <a:t>Try </a:t>
                </a:r>
                <a:r>
                  <a:rPr lang="en-US" sz="2000" dirty="0">
                    <a:latin typeface="Adobe Clean Light" panose="020B0303020404020204" pitchFamily="34" charset="0"/>
                  </a:rPr>
                  <a:t>several options for </a:t>
                </a:r>
                <a14:m>
                  <m:oMath xmlns:m="http://schemas.openxmlformats.org/officeDocument/2006/math">
                    <m:r>
                      <m:rPr>
                        <m:sty m:val="p"/>
                      </m:rPr>
                      <a:rPr lang="en-US" sz="2000" dirty="0">
                        <a:latin typeface="Cambria Math" panose="02040503050406030204" pitchFamily="18" charset="0"/>
                      </a:rPr>
                      <m:t>a</m:t>
                    </m:r>
                    <m:r>
                      <a:rPr lang="en-US" sz="2000" i="1" dirty="0">
                        <a:latin typeface="Cambria Math" panose="02040503050406030204" pitchFamily="18" charset="0"/>
                      </a:rPr>
                      <m:t>(</m:t>
                    </m:r>
                    <m:r>
                      <a:rPr lang="en-US" sz="2000" i="1" dirty="0">
                        <a:latin typeface="Cambria Math" panose="02040503050406030204" pitchFamily="18" charset="0"/>
                      </a:rPr>
                      <m:t>𝑍</m:t>
                    </m:r>
                    <m:r>
                      <a:rPr lang="en-US" sz="2000" i="1" dirty="0">
                        <a:latin typeface="Cambria Math" panose="02040503050406030204" pitchFamily="18" charset="0"/>
                      </a:rPr>
                      <m:t>), </m:t>
                    </m:r>
                    <m:r>
                      <a:rPr lang="en-US" sz="2000" i="1" dirty="0">
                        <a:latin typeface="Cambria Math" panose="02040503050406030204" pitchFamily="18" charset="0"/>
                      </a:rPr>
                      <m:t>𝑏</m:t>
                    </m:r>
                    <m:r>
                      <a:rPr lang="en-US" sz="2000" i="1" dirty="0">
                        <a:latin typeface="Cambria Math" panose="02040503050406030204" pitchFamily="18" charset="0"/>
                      </a:rPr>
                      <m:t>(</m:t>
                    </m:r>
                    <m:r>
                      <a:rPr lang="en-US" sz="2000" i="1" dirty="0">
                        <a:latin typeface="Cambria Math" panose="02040503050406030204" pitchFamily="18" charset="0"/>
                      </a:rPr>
                      <m:t>𝑍</m:t>
                    </m:r>
                    <m:r>
                      <a:rPr lang="en-US" sz="2000" i="1" dirty="0">
                        <a:latin typeface="Cambria Math" panose="02040503050406030204" pitchFamily="18" charset="0"/>
                      </a:rPr>
                      <m:t>) </m:t>
                    </m:r>
                  </m:oMath>
                </a14:m>
                <a:r>
                  <a:rPr lang="en-US" sz="2000">
                    <a:latin typeface="Adobe Clean Light" panose="020B0303020404020204" pitchFamily="34" charset="0"/>
                  </a:rPr>
                  <a:t>and </a:t>
                </a:r>
                <a14:m>
                  <m:oMath xmlns:m="http://schemas.openxmlformats.org/officeDocument/2006/math">
                    <m:r>
                      <m:rPr>
                        <m:sty m:val="p"/>
                      </m:rPr>
                      <a:rPr lang="en-US" sz="2000" dirty="0">
                        <a:latin typeface="Cambria Math" panose="02040503050406030204" pitchFamily="18" charset="0"/>
                      </a:rPr>
                      <m:t>c</m:t>
                    </m:r>
                    <m:r>
                      <a:rPr lang="en-US" sz="2000" i="1" dirty="0">
                        <a:latin typeface="Cambria Math" panose="02040503050406030204" pitchFamily="18" charset="0"/>
                      </a:rPr>
                      <m:t>(</m:t>
                    </m:r>
                    <m:r>
                      <a:rPr lang="en-US" sz="2000" i="1" dirty="0">
                        <a:latin typeface="Cambria Math" panose="02040503050406030204" pitchFamily="18" charset="0"/>
                      </a:rPr>
                      <m:t>𝑍</m:t>
                    </m:r>
                    <m:r>
                      <a:rPr lang="en-US" sz="2000" i="1" dirty="0">
                        <a:latin typeface="Cambria Math" panose="02040503050406030204" pitchFamily="18" charset="0"/>
                      </a:rPr>
                      <m:t>) </m:t>
                    </m:r>
                  </m:oMath>
                </a14:m>
                <a:r>
                  <a:rPr lang="en-US" sz="2000">
                    <a:latin typeface="Adobe Clean Light" panose="020B0303020404020204" pitchFamily="34" charset="0"/>
                  </a:rPr>
                  <a:t>and </a:t>
                </a:r>
                <a:r>
                  <a:rPr lang="en-US" sz="2000" dirty="0">
                    <a:latin typeface="Adobe Clean Light" panose="020B0303020404020204" pitchFamily="34" charset="0"/>
                  </a:rPr>
                  <a:t>estimate </a:t>
                </a:r>
                <a:r>
                  <a:rPr lang="en-US" sz="2000">
                    <a:latin typeface="Adobe Clean Light" panose="020B0303020404020204" pitchFamily="34" charset="0"/>
                  </a:rPr>
                  <a:t>parameters using ML estimation.</a:t>
                </a:r>
                <a:r>
                  <a:rPr lang="en-US" sz="2000" dirty="0">
                    <a:latin typeface="Adobe Clean Light" panose="020B0303020404020204" pitchFamily="34" charset="0"/>
                  </a:rPr>
                  <a:t> </a:t>
                </a:r>
                <a:r>
                  <a:rPr lang="en-US" sz="2000">
                    <a:latin typeface="Adobe Clean Light" panose="020B0303020404020204" pitchFamily="34" charset="0"/>
                  </a:rPr>
                  <a:t>Eg.</a:t>
                </a:r>
                <a:endParaRPr lang="en-US" sz="2000" dirty="0">
                  <a:latin typeface="Adobe Clean Light" panose="020B0303020404020204" pitchFamily="34" charset="0"/>
                </a:endParaRPr>
              </a:p>
              <a:p>
                <a:r>
                  <a:rPr lang="en-US" sz="2000" dirty="0"/>
                  <a:t> </a:t>
                </a:r>
                <a:r>
                  <a:rPr lang="en-US" sz="2000"/>
                  <a:t>      </a:t>
                </a:r>
                <a14:m>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 </m:t>
                        </m:r>
                        <m:r>
                          <a:rPr lang="en-US" sz="2000" i="1">
                            <a:latin typeface="Cambria Math" panose="02040503050406030204" pitchFamily="18" charset="0"/>
                          </a:rPr>
                          <m:t>𝑒</m:t>
                        </m:r>
                      </m:e>
                      <m: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𝛽</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𝑍</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sup>
                    </m:sSup>
                  </m:oMath>
                </a14:m>
                <a:r>
                  <a:rPr lang="en-US" sz="2000" dirty="0">
                    <a:latin typeface="Adobe Clean Light" panose="020B0303020404020204" pitchFamily="34" charset="0"/>
                  </a:rPr>
                  <a:t>, </a:t>
                </a:r>
                <a14:m>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oMath>
                </a14:m>
                <a:r>
                  <a:rPr lang="en-US" sz="2000" dirty="0">
                    <a:latin typeface="Adobe Clean Light" panose="020B0303020404020204" pitchFamily="34" charset="0"/>
                  </a:rPr>
                  <a:t> </a:t>
                </a: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𝛽</m:t>
                        </m:r>
                      </m:e>
                      <m:sup>
                        <m:r>
                          <a:rPr lang="en-US" sz="2000" i="1" dirty="0">
                            <a:latin typeface="Cambria Math" panose="02040503050406030204" pitchFamily="18" charset="0"/>
                            <a:ea typeface="Cambria Math" panose="02040503050406030204" pitchFamily="18" charset="0"/>
                          </a:rPr>
                          <m:t>′</m:t>
                        </m:r>
                      </m:sup>
                    </m:sSup>
                    <m:r>
                      <a:rPr lang="en-US" sz="2000" i="1" dirty="0">
                        <a:latin typeface="Cambria Math" panose="02040503050406030204" pitchFamily="18" charset="0"/>
                        <a:ea typeface="Cambria Math" panose="02040503050406030204" pitchFamily="18" charset="0"/>
                      </a:rPr>
                      <m:t>𝑍</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𝛼</m:t>
                    </m:r>
                  </m:oMath>
                </a14:m>
                <a:endParaRPr lang="en-US" sz="2000" dirty="0">
                  <a:latin typeface="Adobe Clean Light" panose="020B0303020404020204" pitchFamily="34" charset="0"/>
                </a:endParaRPr>
              </a:p>
              <a:p>
                <a:endParaRPr lang="en-US" sz="2000" dirty="0">
                  <a:latin typeface="Adobe Clean Light" panose="020B0303020404020204" pitchFamily="34" charset="0"/>
                </a:endParaRPr>
              </a:p>
              <a:p>
                <a:pPr marL="342900" indent="-342900">
                  <a:buFont typeface="Arial" panose="020B0604020202020204" pitchFamily="34" charset="0"/>
                  <a:buChar char="•"/>
                </a:pPr>
                <a:r>
                  <a:rPr lang="en-US" sz="2000" dirty="0">
                    <a:latin typeface="Adobe Clean Light" panose="020B0303020404020204" pitchFamily="34" charset="0"/>
                  </a:rPr>
                  <a:t>Compute and return mode based on </a:t>
                </a:r>
                <a:r>
                  <a:rPr lang="en-US" sz="2000">
                    <a:latin typeface="Adobe Clean Light" panose="020B0303020404020204" pitchFamily="34" charset="0"/>
                  </a:rPr>
                  <a:t>covariates.</a:t>
                </a:r>
                <a:endParaRPr lang="en-US" sz="2000" dirty="0">
                  <a:latin typeface="Adobe Clean Light" panose="020B0303020404020204" pitchFamily="34" charset="0"/>
                </a:endParaRPr>
              </a:p>
              <a:p>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06308" y="4147262"/>
                <a:ext cx="11432035" cy="2288832"/>
              </a:xfrm>
              <a:prstGeom prst="rect">
                <a:avLst/>
              </a:prstGeom>
              <a:blipFill>
                <a:blip r:embed="rId4"/>
                <a:stretch>
                  <a:fillRect l="-480" t="-1596"/>
                </a:stretch>
              </a:blipFill>
            </p:spPr>
            <p:txBody>
              <a:bodyPr/>
              <a:lstStyle/>
              <a:p>
                <a:r>
                  <a:rPr lang="en-US">
                    <a:noFill/>
                  </a:rPr>
                  <a:t> </a:t>
                </a:r>
              </a:p>
            </p:txBody>
          </p:sp>
        </mc:Fallback>
      </mc:AlternateContent>
      <p:sp>
        <p:nvSpPr>
          <p:cNvPr id="19" name="Slide Number Placeholder 3"/>
          <p:cNvSpPr>
            <a:spLocks noGrp="1"/>
          </p:cNvSpPr>
          <p:nvPr>
            <p:ph type="sldNum" sz="quarter" idx="12"/>
          </p:nvPr>
        </p:nvSpPr>
        <p:spPr>
          <a:xfrm>
            <a:off x="8610600" y="6356350"/>
            <a:ext cx="2743200" cy="365125"/>
          </a:xfrm>
        </p:spPr>
        <p:txBody>
          <a:bodyPr/>
          <a:lstStyle/>
          <a:p>
            <a:pPr algn="ctr"/>
            <a:fld id="{90156F56-D5AE-4C6F-B826-C69D1BC521BB}" type="slidenum">
              <a:rPr lang="en-US" smtClean="0"/>
              <a:pPr algn="ctr"/>
              <a:t>6</a:t>
            </a:fld>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1188815" y="1867512"/>
                <a:ext cx="6769417" cy="668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𝑝</m:t>
                                  </m:r>
                                </m:sub>
                              </m:sSub>
                            </m:e>
                          </m:d>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i="1">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e>
                      </m:d>
                      <m:r>
                        <a:rPr lang="en-US" i="0">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𝑍</m:t>
                                  </m:r>
                                </m:e>
                              </m:d>
                            </m:num>
                            <m:den>
                              <m:sSup>
                                <m:sSupPr>
                                  <m:ctrlPr>
                                    <a:rPr lang="en-US" i="1">
                                      <a:latin typeface="Cambria Math" panose="02040503050406030204" pitchFamily="18" charset="0"/>
                                    </a:rPr>
                                  </m:ctrlPr>
                                </m:sSupPr>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𝑍</m:t>
                                      </m:r>
                                    </m:e>
                                  </m:d>
                                </m:e>
                                <m:sup>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𝑍</m:t>
                                      </m:r>
                                    </m:e>
                                  </m:d>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𝑍</m:t>
                                      </m:r>
                                    </m:e>
                                  </m:d>
                                </m:sup>
                              </m:sSup>
                            </m:den>
                          </m:f>
                        </m:num>
                        <m:den>
                          <m:r>
                            <a:rPr lang="en-US" i="1">
                              <a:latin typeface="Cambria Math" panose="02040503050406030204" pitchFamily="18" charset="0"/>
                            </a:rPr>
                            <m:t>𝜏</m:t>
                          </m:r>
                          <m:d>
                            <m:dPr>
                              <m:ctrlPr>
                                <a:rPr lang="en-US" i="1">
                                  <a:latin typeface="Cambria Math" panose="02040503050406030204" pitchFamily="18" charset="0"/>
                                </a:rPr>
                              </m:ctrlPr>
                            </m:dPr>
                            <m:e>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𝑍</m:t>
                                  </m:r>
                                </m:e>
                              </m:d>
                            </m:e>
                          </m:d>
                        </m:den>
                      </m:f>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𝑝</m:t>
                          </m:r>
                        </m:sub>
                        <m:sup>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𝑍</m:t>
                              </m:r>
                            </m:e>
                          </m:d>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𝑍</m:t>
                              </m:r>
                            </m:e>
                          </m:d>
                          <m:r>
                            <a:rPr lang="en-US" i="0">
                              <a:latin typeface="Cambria Math" panose="02040503050406030204" pitchFamily="18" charset="0"/>
                            </a:rPr>
                            <m:t>−1</m:t>
                          </m:r>
                        </m:sup>
                      </m:sSubSup>
                      <m:sSup>
                        <m:sSupPr>
                          <m:ctrlPr>
                            <a:rPr lang="en-US" i="1">
                              <a:latin typeface="Cambria Math" panose="02040503050406030204" pitchFamily="18" charset="0"/>
                            </a:rPr>
                          </m:ctrlPr>
                        </m:sSupPr>
                        <m:e>
                          <m:r>
                            <a:rPr lang="en-US" i="0">
                              <a:latin typeface="Cambria Math" panose="02040503050406030204" pitchFamily="18" charset="0"/>
                            </a:rPr>
                            <m:t>ⅇ</m:t>
                          </m:r>
                        </m:e>
                        <m: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𝑝</m:t>
                                          </m:r>
                                        </m:sub>
                                      </m:sSub>
                                    </m:num>
                                    <m:den>
                                      <m:r>
                                        <a:rPr lang="en-US" i="1">
                                          <a:latin typeface="Cambria Math" panose="02040503050406030204" pitchFamily="18" charset="0"/>
                                        </a:rPr>
                                        <m:t>𝑏</m:t>
                                      </m:r>
                                    </m:den>
                                  </m:f>
                                  <m:d>
                                    <m:dPr>
                                      <m:ctrlPr>
                                        <a:rPr lang="en-US" i="1">
                                          <a:latin typeface="Cambria Math" panose="02040503050406030204" pitchFamily="18" charset="0"/>
                                        </a:rPr>
                                      </m:ctrlPr>
                                    </m:dPr>
                                    <m:e>
                                      <m:r>
                                        <a:rPr lang="en-US" i="1">
                                          <a:latin typeface="Cambria Math" panose="02040503050406030204" pitchFamily="18" charset="0"/>
                                        </a:rPr>
                                        <m:t>𝑍</m:t>
                                      </m:r>
                                    </m:e>
                                  </m:d>
                                </m:e>
                              </m:d>
                            </m:e>
                            <m:sup>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𝑍</m:t>
                                  </m:r>
                                </m:e>
                              </m:d>
                            </m:sup>
                          </m:sSup>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88815" y="1867512"/>
                <a:ext cx="6769417" cy="6687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73552" y="3336334"/>
                <a:ext cx="24357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𝑠𝑐𝑎𝑙𝑒</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73552" y="3336334"/>
                <a:ext cx="243579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190660" y="3108499"/>
                <a:ext cx="11504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𝑠h𝑎𝑝𝑒</m:t>
                      </m:r>
                      <m:r>
                        <a:rPr lang="en-US" b="0" i="1" smtClean="0">
                          <a:latin typeface="Cambria Math" panose="02040503050406030204" pitchFamily="18" charset="0"/>
                        </a:rPr>
                        <m:t> </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190660" y="3108499"/>
                <a:ext cx="1150443" cy="276999"/>
              </a:xfrm>
              <a:prstGeom prst="rect">
                <a:avLst/>
              </a:prstGeom>
              <a:blipFill>
                <a:blip r:embed="rId7"/>
                <a:stretch>
                  <a:fillRect l="-2646" t="-2222" r="-2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190660" y="3623966"/>
                <a:ext cx="6007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𝑘</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190660" y="3623966"/>
                <a:ext cx="600741" cy="276999"/>
              </a:xfrm>
              <a:prstGeom prst="rect">
                <a:avLst/>
              </a:prstGeom>
              <a:blipFill>
                <a:blip r:embed="rId8"/>
                <a:stretch>
                  <a:fillRect l="-5051" r="-8081" b="-6522"/>
                </a:stretch>
              </a:blipFill>
            </p:spPr>
            <p:txBody>
              <a:bodyPr/>
              <a:lstStyle/>
              <a:p>
                <a:r>
                  <a:rPr lang="en-US">
                    <a:noFill/>
                  </a:rPr>
                  <a:t> </a:t>
                </a:r>
              </a:p>
            </p:txBody>
          </p:sp>
        </mc:Fallback>
      </mc:AlternateContent>
      <p:sp>
        <p:nvSpPr>
          <p:cNvPr id="3" name="TextBox 2"/>
          <p:cNvSpPr txBox="1"/>
          <p:nvPr/>
        </p:nvSpPr>
        <p:spPr>
          <a:xfrm>
            <a:off x="306309" y="1137684"/>
            <a:ext cx="3914817" cy="738664"/>
          </a:xfrm>
          <a:prstGeom prst="rect">
            <a:avLst/>
          </a:prstGeom>
          <a:noFill/>
        </p:spPr>
        <p:txBody>
          <a:bodyPr wrap="square" rtlCol="0">
            <a:spAutoFit/>
          </a:bodyPr>
          <a:lstStyle/>
          <a:p>
            <a:r>
              <a:rPr lang="en-US" sz="2400" u="sng" dirty="0">
                <a:latin typeface="Adobe Clean Light" panose="020B0303020404020204" pitchFamily="34" charset="0"/>
              </a:rPr>
              <a:t>First approach</a:t>
            </a:r>
            <a:r>
              <a:rPr lang="en-US" sz="2400" dirty="0">
                <a:latin typeface="Adobe Clean Light" panose="020B0303020404020204" pitchFamily="34" charset="0"/>
              </a:rPr>
              <a:t>:</a:t>
            </a:r>
          </a:p>
          <a:p>
            <a:endParaRPr lang="en-US" dirty="0"/>
          </a:p>
        </p:txBody>
      </p:sp>
    </p:spTree>
    <p:extLst>
      <p:ext uri="{BB962C8B-B14F-4D97-AF65-F5344CB8AC3E}">
        <p14:creationId xmlns:p14="http://schemas.microsoft.com/office/powerpoint/2010/main" val="92183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7</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7</a:t>
            </a:fld>
            <a:endParaRPr lang="en-US" dirty="0"/>
          </a:p>
        </p:txBody>
      </p:sp>
      <p:sp>
        <p:nvSpPr>
          <p:cNvPr id="7" name="Title 1"/>
          <p:cNvSpPr txBox="1">
            <a:spLocks/>
          </p:cNvSpPr>
          <p:nvPr/>
        </p:nvSpPr>
        <p:spPr>
          <a:xfrm>
            <a:off x="315370" y="13191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a:p>
            <a:endParaRPr lang="en-US" dirty="0">
              <a:solidFill>
                <a:schemeClr val="bg1"/>
              </a:solidFill>
            </a:endParaRPr>
          </a:p>
        </p:txBody>
      </p:sp>
      <p:sp>
        <p:nvSpPr>
          <p:cNvPr id="14" name="AutoShape 26" descr="{\frac  {p/a^{d}}{\Gamma (d/p)}}x^{{d-1}}e^{{-(x/a)^{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
          <p:cNvSpPr txBox="1">
            <a:spLocks/>
          </p:cNvSpPr>
          <p:nvPr/>
        </p:nvSpPr>
        <p:spPr>
          <a:xfrm>
            <a:off x="457379" y="118056"/>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a:p>
            <a:r>
              <a:rPr lang="en-US" dirty="0">
                <a:solidFill>
                  <a:schemeClr val="bg1"/>
                </a:solidFill>
              </a:rPr>
              <a:t>Evaluation</a:t>
            </a:r>
          </a:p>
          <a:p>
            <a:endParaRPr lang="en-US" dirty="0">
              <a:solidFill>
                <a:schemeClr val="bg1"/>
              </a:solidFill>
            </a:endParaRPr>
          </a:p>
        </p:txBody>
      </p:sp>
      <p:sp>
        <p:nvSpPr>
          <p:cNvPr id="3" name="TextBox 2"/>
          <p:cNvSpPr txBox="1"/>
          <p:nvPr/>
        </p:nvSpPr>
        <p:spPr>
          <a:xfrm>
            <a:off x="992907" y="1004402"/>
            <a:ext cx="4025901" cy="523220"/>
          </a:xfrm>
          <a:prstGeom prst="rect">
            <a:avLst/>
          </a:prstGeom>
          <a:noFill/>
        </p:spPr>
        <p:txBody>
          <a:bodyPr wrap="square" rtlCol="0">
            <a:spAutoFit/>
          </a:bodyPr>
          <a:lstStyle/>
          <a:p>
            <a:r>
              <a:rPr lang="en-US" sz="2800" dirty="0">
                <a:latin typeface="Adobe Clean Light" panose="020B0303020404020204" pitchFamily="34" charset="0"/>
              </a:rPr>
              <a:t>First approach : </a:t>
            </a:r>
          </a:p>
        </p:txBody>
      </p:sp>
      <p:graphicFrame>
        <p:nvGraphicFramePr>
          <p:cNvPr id="5" name="Table 4"/>
          <p:cNvGraphicFramePr>
            <a:graphicFrameLocks noGrp="1"/>
          </p:cNvGraphicFramePr>
          <p:nvPr>
            <p:extLst>
              <p:ext uri="{D42A27DB-BD31-4B8C-83A1-F6EECF244321}">
                <p14:modId xmlns:p14="http://schemas.microsoft.com/office/powerpoint/2010/main" val="2676280309"/>
              </p:ext>
            </p:extLst>
          </p:nvPr>
        </p:nvGraphicFramePr>
        <p:xfrm>
          <a:off x="526561" y="2741508"/>
          <a:ext cx="11016689" cy="3286638"/>
        </p:xfrm>
        <a:graphic>
          <a:graphicData uri="http://schemas.openxmlformats.org/drawingml/2006/table">
            <a:tbl>
              <a:tblPr firstRow="1" bandRow="1">
                <a:tableStyleId>{5C22544A-7EE6-4342-B048-85BDC9FD1C3A}</a:tableStyleId>
              </a:tblPr>
              <a:tblGrid>
                <a:gridCol w="2854935">
                  <a:extLst>
                    <a:ext uri="{9D8B030D-6E8A-4147-A177-3AD203B41FA5}">
                      <a16:colId xmlns:a16="http://schemas.microsoft.com/office/drawing/2014/main" val="387535960"/>
                    </a:ext>
                  </a:extLst>
                </a:gridCol>
                <a:gridCol w="1425068">
                  <a:extLst>
                    <a:ext uri="{9D8B030D-6E8A-4147-A177-3AD203B41FA5}">
                      <a16:colId xmlns:a16="http://schemas.microsoft.com/office/drawing/2014/main" val="3441007651"/>
                    </a:ext>
                  </a:extLst>
                </a:gridCol>
                <a:gridCol w="1500640">
                  <a:extLst>
                    <a:ext uri="{9D8B030D-6E8A-4147-A177-3AD203B41FA5}">
                      <a16:colId xmlns:a16="http://schemas.microsoft.com/office/drawing/2014/main" val="807635542"/>
                    </a:ext>
                  </a:extLst>
                </a:gridCol>
                <a:gridCol w="1457455">
                  <a:extLst>
                    <a:ext uri="{9D8B030D-6E8A-4147-A177-3AD203B41FA5}">
                      <a16:colId xmlns:a16="http://schemas.microsoft.com/office/drawing/2014/main" val="1067995236"/>
                    </a:ext>
                  </a:extLst>
                </a:gridCol>
                <a:gridCol w="3778591">
                  <a:extLst>
                    <a:ext uri="{9D8B030D-6E8A-4147-A177-3AD203B41FA5}">
                      <a16:colId xmlns:a16="http://schemas.microsoft.com/office/drawing/2014/main" val="296658013"/>
                    </a:ext>
                  </a:extLst>
                </a:gridCol>
              </a:tblGrid>
              <a:tr h="700918">
                <a:tc>
                  <a:txBody>
                    <a:bodyPr/>
                    <a:lstStyle/>
                    <a:p>
                      <a:pPr algn="ctr"/>
                      <a:r>
                        <a:rPr lang="en-US">
                          <a:latin typeface="Adobe Clean Light" panose="020B0303020404020204" pitchFamily="34" charset="0"/>
                        </a:rPr>
                        <a:t>Covariates</a:t>
                      </a:r>
                      <a:endParaRPr lang="en-US" dirty="0">
                        <a:latin typeface="Adobe Clean Light" panose="020B0303020404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a(Z)</a:t>
                      </a:r>
                    </a:p>
                    <a:p>
                      <a:pPr algn="ctr"/>
                      <a:endParaRPr lang="en-US" dirty="0">
                        <a:latin typeface="Adobe Clean Light" panose="020B0303020404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b(Z)</a:t>
                      </a:r>
                    </a:p>
                    <a:p>
                      <a:pPr algn="ctr"/>
                      <a:endParaRPr lang="en-US" dirty="0">
                        <a:latin typeface="Adobe Clean Light" panose="020B0303020404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c(Z)</a:t>
                      </a:r>
                    </a:p>
                    <a:p>
                      <a:pPr algn="ctr"/>
                      <a:endParaRPr lang="en-US" dirty="0">
                        <a:latin typeface="Adobe Clean Light" panose="020B0303020404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Adobe Clean Light" panose="020B0303020404020204" pitchFamily="34" charset="0"/>
                        </a:rPr>
                        <a:t>Accuracy for a 1 second window </a:t>
                      </a:r>
                    </a:p>
                    <a:p>
                      <a:pPr algn="ctr"/>
                      <a:r>
                        <a:rPr lang="en-US">
                          <a:latin typeface="Adobe Clean Light" panose="020B0303020404020204" pitchFamily="34" charset="0"/>
                        </a:rPr>
                        <a:t> </a:t>
                      </a:r>
                      <a:endParaRPr lang="en-US" dirty="0">
                        <a:latin typeface="Adobe Clean Light" panose="020B0303020404020204" pitchFamily="34" charset="0"/>
                      </a:endParaRPr>
                    </a:p>
                  </a:txBody>
                  <a:tcPr/>
                </a:tc>
                <a:extLst>
                  <a:ext uri="{0D108BD9-81ED-4DB2-BD59-A6C34878D82A}">
                    <a16:rowId xmlns:a16="http://schemas.microsoft.com/office/drawing/2014/main" val="2731105392"/>
                  </a:ext>
                </a:extLst>
              </a:tr>
              <a:tr h="212545">
                <a:tc>
                  <a:txBody>
                    <a:bodyPr/>
                    <a:lstStyle/>
                    <a:p>
                      <a:r>
                        <a:rPr lang="en-US" dirty="0">
                          <a:latin typeface="Adobe Clean Light" panose="020B0303020404020204" pitchFamily="34" charset="0"/>
                        </a:rPr>
                        <a:t>None</a:t>
                      </a:r>
                    </a:p>
                  </a:txBody>
                  <a:tcPr/>
                </a:tc>
                <a:tc>
                  <a:txBody>
                    <a:bodyPr/>
                    <a:lstStyle/>
                    <a:p>
                      <a:r>
                        <a:rPr lang="en-US" dirty="0">
                          <a:latin typeface="Adobe Clean Light" panose="020B0303020404020204" pitchFamily="34" charset="0"/>
                        </a:rPr>
                        <a:t>NA</a:t>
                      </a:r>
                    </a:p>
                  </a:txBody>
                  <a:tcPr/>
                </a:tc>
                <a:tc>
                  <a:txBody>
                    <a:bodyPr/>
                    <a:lstStyle/>
                    <a:p>
                      <a:r>
                        <a:rPr lang="en-US" dirty="0">
                          <a:latin typeface="Adobe Clean Light" panose="020B0303020404020204" pitchFamily="34" charset="0"/>
                        </a:rPr>
                        <a:t>NA</a:t>
                      </a:r>
                    </a:p>
                  </a:txBody>
                  <a:tcPr/>
                </a:tc>
                <a:tc>
                  <a:txBody>
                    <a:bodyPr/>
                    <a:lstStyle/>
                    <a:p>
                      <a:r>
                        <a:rPr lang="en-US" dirty="0">
                          <a:latin typeface="Adobe Clean Light" panose="020B0303020404020204" pitchFamily="34" charset="0"/>
                        </a:rPr>
                        <a:t>NA</a:t>
                      </a:r>
                    </a:p>
                  </a:txBody>
                  <a:tcPr/>
                </a:tc>
                <a:tc>
                  <a:txBody>
                    <a:bodyPr/>
                    <a:lstStyle/>
                    <a:p>
                      <a:pPr algn="ctr"/>
                      <a:r>
                        <a:rPr lang="en-US" dirty="0">
                          <a:latin typeface="Adobe Clean Light" panose="020B0303020404020204" pitchFamily="34" charset="0"/>
                        </a:rPr>
                        <a:t>4.74%</a:t>
                      </a:r>
                    </a:p>
                  </a:txBody>
                  <a:tcPr/>
                </a:tc>
                <a:extLst>
                  <a:ext uri="{0D108BD9-81ED-4DB2-BD59-A6C34878D82A}">
                    <a16:rowId xmlns:a16="http://schemas.microsoft.com/office/drawing/2014/main" val="255798717"/>
                  </a:ext>
                </a:extLst>
              </a:tr>
              <a:tr h="212545">
                <a:tc>
                  <a:txBody>
                    <a:bodyPr/>
                    <a:lstStyle/>
                    <a:p>
                      <a:r>
                        <a:rPr lang="en-US" dirty="0">
                          <a:latin typeface="Adobe Clean Light" panose="020B0303020404020204" pitchFamily="34" charset="0"/>
                        </a:rPr>
                        <a:t>Total duration</a:t>
                      </a:r>
                    </a:p>
                  </a:txBody>
                  <a:tcPr/>
                </a:tc>
                <a:tc>
                  <a:txBody>
                    <a:bodyPr/>
                    <a:lstStyle/>
                    <a:p>
                      <a:r>
                        <a:rPr lang="en-US" dirty="0">
                          <a:latin typeface="Adobe Clean Light" panose="020B0303020404020204" pitchFamily="34" charset="0"/>
                        </a:rPr>
                        <a:t>Linear</a:t>
                      </a:r>
                    </a:p>
                  </a:txBody>
                  <a:tcPr/>
                </a:tc>
                <a:tc>
                  <a:txBody>
                    <a:bodyPr/>
                    <a:lstStyle/>
                    <a:p>
                      <a:r>
                        <a:rPr lang="en-US" dirty="0">
                          <a:latin typeface="Adobe Clean Light" panose="020B0303020404020204" pitchFamily="34" charset="0"/>
                        </a:rPr>
                        <a:t>Linear</a:t>
                      </a:r>
                    </a:p>
                  </a:txBody>
                  <a:tcPr/>
                </a:tc>
                <a:tc>
                  <a:txBody>
                    <a:bodyPr/>
                    <a:lstStyle/>
                    <a:p>
                      <a:r>
                        <a:rPr lang="en-US" dirty="0">
                          <a:latin typeface="Adobe Clean Light" panose="020B0303020404020204" pitchFamily="34" charset="0"/>
                        </a:rPr>
                        <a:t>Linear</a:t>
                      </a:r>
                    </a:p>
                  </a:txBody>
                  <a:tcPr/>
                </a:tc>
                <a:tc>
                  <a:txBody>
                    <a:bodyPr/>
                    <a:lstStyle/>
                    <a:p>
                      <a:pPr algn="ctr"/>
                      <a:r>
                        <a:rPr lang="en-US" dirty="0">
                          <a:latin typeface="Adobe Clean Light" panose="020B0303020404020204" pitchFamily="34" charset="0"/>
                        </a:rPr>
                        <a:t>7.78%</a:t>
                      </a:r>
                    </a:p>
                  </a:txBody>
                  <a:tcPr/>
                </a:tc>
                <a:extLst>
                  <a:ext uri="{0D108BD9-81ED-4DB2-BD59-A6C34878D82A}">
                    <a16:rowId xmlns:a16="http://schemas.microsoft.com/office/drawing/2014/main" val="371668882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Total duration</a:t>
                      </a:r>
                    </a:p>
                  </a:txBody>
                  <a:tcPr/>
                </a:tc>
                <a:tc>
                  <a:txBody>
                    <a:bodyPr/>
                    <a:lstStyle/>
                    <a:p>
                      <a:r>
                        <a:rPr lang="en-US" dirty="0">
                          <a:latin typeface="Adobe Clean Light" panose="020B0303020404020204" pitchFamily="34" charset="0"/>
                        </a:rPr>
                        <a:t>Exponential</a:t>
                      </a:r>
                    </a:p>
                  </a:txBody>
                  <a:tcPr/>
                </a:tc>
                <a:tc>
                  <a:txBody>
                    <a:bodyPr/>
                    <a:lstStyle/>
                    <a:p>
                      <a:r>
                        <a:rPr lang="en-US" dirty="0">
                          <a:latin typeface="Adobe Clean Light" panose="020B0303020404020204" pitchFamily="34" charset="0"/>
                        </a:rPr>
                        <a:t>Exponential</a:t>
                      </a:r>
                    </a:p>
                  </a:txBody>
                  <a:tcPr/>
                </a:tc>
                <a:tc>
                  <a:txBody>
                    <a:bodyPr/>
                    <a:lstStyle/>
                    <a:p>
                      <a:r>
                        <a:rPr lang="en-US" dirty="0">
                          <a:latin typeface="Adobe Clean Light" panose="020B0303020404020204" pitchFamily="34" charset="0"/>
                        </a:rPr>
                        <a:t>Exponential</a:t>
                      </a:r>
                    </a:p>
                  </a:txBody>
                  <a:tcPr/>
                </a:tc>
                <a:tc>
                  <a:txBody>
                    <a:bodyPr/>
                    <a:lstStyle/>
                    <a:p>
                      <a:pPr algn="ctr"/>
                      <a:r>
                        <a:rPr lang="en-US" dirty="0">
                          <a:latin typeface="Adobe Clean Light" panose="020B0303020404020204" pitchFamily="34" charset="0"/>
                        </a:rPr>
                        <a:t>3.54%</a:t>
                      </a:r>
                    </a:p>
                  </a:txBody>
                  <a:tcPr/>
                </a:tc>
                <a:extLst>
                  <a:ext uri="{0D108BD9-81ED-4DB2-BD59-A6C34878D82A}">
                    <a16:rowId xmlns:a16="http://schemas.microsoft.com/office/drawing/2014/main" val="31447669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latin typeface="Adobe Clean Light" panose="020B0303020404020204" pitchFamily="34" charset="0"/>
                        </a:rPr>
                        <a:t>Total</a:t>
                      </a:r>
                      <a:r>
                        <a:rPr lang="en-US" baseline="0" dirty="0">
                          <a:solidFill>
                            <a:schemeClr val="dk1"/>
                          </a:solidFill>
                          <a:latin typeface="Adobe Clean Light" panose="020B0303020404020204" pitchFamily="34" charset="0"/>
                        </a:rPr>
                        <a:t> duration, no. of states</a:t>
                      </a:r>
                      <a:endParaRPr lang="en-US" dirty="0">
                        <a:latin typeface="Adobe Clean Light" panose="020B0303020404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Linear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Linear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Linear</a:t>
                      </a:r>
                    </a:p>
                  </a:txBody>
                  <a:tcPr/>
                </a:tc>
                <a:tc>
                  <a:txBody>
                    <a:bodyPr/>
                    <a:lstStyle/>
                    <a:p>
                      <a:pPr algn="ctr"/>
                      <a:r>
                        <a:rPr lang="en-US" dirty="0">
                          <a:latin typeface="Adobe Clean Light" panose="020B0303020404020204" pitchFamily="34" charset="0"/>
                        </a:rPr>
                        <a:t>10.92%</a:t>
                      </a:r>
                    </a:p>
                  </a:txBody>
                  <a:tcPr/>
                </a:tc>
                <a:extLst>
                  <a:ext uri="{0D108BD9-81ED-4DB2-BD59-A6C34878D82A}">
                    <a16:rowId xmlns:a16="http://schemas.microsoft.com/office/drawing/2014/main" val="321381667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latin typeface="Adobe Clean Light" panose="020B0303020404020204" pitchFamily="34" charset="0"/>
                        </a:rPr>
                        <a:t>Total</a:t>
                      </a:r>
                      <a:r>
                        <a:rPr lang="en-US" baseline="0" dirty="0">
                          <a:solidFill>
                            <a:schemeClr val="dk1"/>
                          </a:solidFill>
                          <a:latin typeface="Adobe Clean Light" panose="020B0303020404020204" pitchFamily="34" charset="0"/>
                        </a:rPr>
                        <a:t> duration, no. of states</a:t>
                      </a:r>
                      <a:endParaRPr lang="en-US" dirty="0">
                        <a:latin typeface="Adobe Clean Light" panose="020B0303020404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Exponential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Exponential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Exponential</a:t>
                      </a:r>
                    </a:p>
                  </a:txBody>
                  <a:tcPr/>
                </a:tc>
                <a:tc>
                  <a:txBody>
                    <a:bodyPr/>
                    <a:lstStyle/>
                    <a:p>
                      <a:pPr algn="ctr"/>
                      <a:r>
                        <a:rPr lang="en-US" dirty="0">
                          <a:latin typeface="Adobe Clean Light" panose="020B0303020404020204" pitchFamily="34" charset="0"/>
                        </a:rPr>
                        <a:t>4.92%</a:t>
                      </a:r>
                    </a:p>
                  </a:txBody>
                  <a:tcPr/>
                </a:tc>
                <a:extLst>
                  <a:ext uri="{0D108BD9-81ED-4DB2-BD59-A6C34878D82A}">
                    <a16:rowId xmlns:a16="http://schemas.microsoft.com/office/drawing/2014/main" val="92879435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latin typeface="Adobe Clean Light" panose="020B0303020404020204" pitchFamily="34" charset="0"/>
                        </a:rPr>
                        <a:t>T1, T2</a:t>
                      </a:r>
                      <a:endParaRPr lang="en-US" dirty="0">
                        <a:latin typeface="Adobe Clean Light" panose="020B0303020404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Linear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Linear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Linear</a:t>
                      </a:r>
                    </a:p>
                  </a:txBody>
                  <a:tcPr/>
                </a:tc>
                <a:tc>
                  <a:txBody>
                    <a:bodyPr/>
                    <a:lstStyle/>
                    <a:p>
                      <a:pPr algn="ctr"/>
                      <a:r>
                        <a:rPr lang="en-US" dirty="0">
                          <a:latin typeface="Adobe Clean Light" panose="020B0303020404020204" pitchFamily="34" charset="0"/>
                        </a:rPr>
                        <a:t>4.47%</a:t>
                      </a:r>
                    </a:p>
                  </a:txBody>
                  <a:tcPr/>
                </a:tc>
                <a:extLst>
                  <a:ext uri="{0D108BD9-81ED-4DB2-BD59-A6C34878D82A}">
                    <a16:rowId xmlns:a16="http://schemas.microsoft.com/office/drawing/2014/main" val="257554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latin typeface="Adobe Clean Light" panose="020B0303020404020204" pitchFamily="34" charset="0"/>
                        </a:rPr>
                        <a:t>T1, T2</a:t>
                      </a:r>
                      <a:endParaRPr lang="en-US" dirty="0">
                        <a:latin typeface="Adobe Clean Light" panose="020B0303020404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Exponential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Exponential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dobe Clean Light" panose="020B0303020404020204" pitchFamily="34" charset="0"/>
                        </a:rPr>
                        <a:t>Exponential</a:t>
                      </a:r>
                    </a:p>
                  </a:txBody>
                  <a:tcPr/>
                </a:tc>
                <a:tc>
                  <a:txBody>
                    <a:bodyPr/>
                    <a:lstStyle/>
                    <a:p>
                      <a:pPr algn="ctr"/>
                      <a:r>
                        <a:rPr lang="en-US" dirty="0">
                          <a:latin typeface="Adobe Clean Light" panose="020B0303020404020204" pitchFamily="34" charset="0"/>
                        </a:rPr>
                        <a:t>4.06%</a:t>
                      </a:r>
                    </a:p>
                  </a:txBody>
                  <a:tcPr/>
                </a:tc>
                <a:extLst>
                  <a:ext uri="{0D108BD9-81ED-4DB2-BD59-A6C34878D82A}">
                    <a16:rowId xmlns:a16="http://schemas.microsoft.com/office/drawing/2014/main" val="801112020"/>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2858427" y="1481090"/>
                <a:ext cx="5075384" cy="1200329"/>
              </a:xfrm>
              <a:prstGeom prst="rect">
                <a:avLst/>
              </a:prstGeom>
              <a:noFill/>
            </p:spPr>
            <p:txBody>
              <a:bodyPr wrap="square" rtlCol="0">
                <a:spAutoFit/>
              </a:bodyPr>
              <a:lstStyle/>
              <a:p>
                <a:endParaRPr lang="en-US" dirty="0">
                  <a:latin typeface="Adobe Clean Light" panose="020B0303020404020204" pitchFamily="34" charset="0"/>
                </a:endParaRPr>
              </a:p>
              <a:p>
                <a:endParaRPr lang="en-US" dirty="0">
                  <a:latin typeface="Adobe Clean Light" panose="020B0303020404020204" pitchFamily="34" charset="0"/>
                </a:endParaRPr>
              </a:p>
              <a:p>
                <a:r>
                  <a:rPr lang="en-US">
                    <a:latin typeface="Adobe Clean Light" panose="020B0303020404020204" pitchFamily="34" charset="0"/>
                  </a:rPr>
                  <a:t>where </a:t>
                </a:r>
                <a14:m>
                  <m:oMath xmlns:m="http://schemas.openxmlformats.org/officeDocument/2006/math">
                    <m:r>
                      <a:rPr lang="en-US" i="1" dirty="0">
                        <a:latin typeface="Cambria Math" panose="02040503050406030204" pitchFamily="18" charset="0"/>
                      </a:rPr>
                      <m:t>𝑍</m:t>
                    </m:r>
                  </m:oMath>
                </a14:m>
                <a:r>
                  <a:rPr lang="en-US" dirty="0">
                    <a:latin typeface="Adobe Clean Light" panose="020B0303020404020204" pitchFamily="34" charset="0"/>
                  </a:rPr>
                  <a:t> is the vector of covariates</a:t>
                </a:r>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858427" y="1481090"/>
                <a:ext cx="5075384" cy="1200329"/>
              </a:xfrm>
              <a:prstGeom prst="rect">
                <a:avLst/>
              </a:prstGeom>
              <a:blipFill>
                <a:blip r:embed="rId4"/>
                <a:stretch>
                  <a:fillRect l="-1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085589" y="1523400"/>
                <a:ext cx="1447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𝑆h𝑎𝑝𝑒</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85589" y="1523400"/>
                <a:ext cx="1447832" cy="276999"/>
              </a:xfrm>
              <a:prstGeom prst="rect">
                <a:avLst/>
              </a:prstGeom>
              <a:blipFill>
                <a:blip r:embed="rId5"/>
                <a:stretch>
                  <a:fillRect l="-5462" t="-2222" r="-546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64136" y="1816093"/>
                <a:ext cx="13655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𝑆𝑐𝑎𝑙𝑒</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164136" y="1816093"/>
                <a:ext cx="1365502" cy="276999"/>
              </a:xfrm>
              <a:prstGeom prst="rect">
                <a:avLst/>
              </a:prstGeom>
              <a:blipFill>
                <a:blip r:embed="rId6"/>
                <a:stretch>
                  <a:fillRect l="-4018" t="-2222" r="-580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577646" y="2107121"/>
                <a:ext cx="9350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577646" y="2107121"/>
                <a:ext cx="935000" cy="276999"/>
              </a:xfrm>
              <a:prstGeom prst="rect">
                <a:avLst/>
              </a:prstGeom>
              <a:blipFill>
                <a:blip r:embed="rId7"/>
                <a:stretch>
                  <a:fillRect l="-5882" t="-4444" r="-9150" b="-35556"/>
                </a:stretch>
              </a:blipFill>
            </p:spPr>
            <p:txBody>
              <a:bodyPr/>
              <a:lstStyle/>
              <a:p>
                <a:r>
                  <a:rPr lang="en-US">
                    <a:noFill/>
                  </a:rPr>
                  <a:t> </a:t>
                </a:r>
              </a:p>
            </p:txBody>
          </p:sp>
        </mc:Fallback>
      </mc:AlternateContent>
      <p:sp>
        <p:nvSpPr>
          <p:cNvPr id="13" name="Rounded Rectangle 12"/>
          <p:cNvSpPr/>
          <p:nvPr/>
        </p:nvSpPr>
        <p:spPr>
          <a:xfrm>
            <a:off x="526561" y="4541694"/>
            <a:ext cx="11016689" cy="3532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73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p:txBody>
      </p:sp>
      <p:sp>
        <p:nvSpPr>
          <p:cNvPr id="7" name="Title 1"/>
          <p:cNvSpPr txBox="1">
            <a:spLocks/>
          </p:cNvSpPr>
          <p:nvPr/>
        </p:nvSpPr>
        <p:spPr>
          <a:xfrm>
            <a:off x="306309" y="292937"/>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r>
              <a:rPr lang="en-US">
                <a:solidFill>
                  <a:schemeClr val="bg1"/>
                </a:solidFill>
              </a:rPr>
              <a:t>Predictive Model</a:t>
            </a:r>
            <a:endParaRPr lang="en-US" dirty="0">
              <a:solidFill>
                <a:schemeClr val="bg1"/>
              </a:solidFill>
            </a:endParaRPr>
          </a:p>
        </p:txBody>
      </p:sp>
      <p:sp>
        <p:nvSpPr>
          <p:cNvPr id="2" name="TextBox 1"/>
          <p:cNvSpPr txBox="1"/>
          <p:nvPr/>
        </p:nvSpPr>
        <p:spPr>
          <a:xfrm>
            <a:off x="306309" y="1153391"/>
            <a:ext cx="7268286" cy="4401205"/>
          </a:xfrm>
          <a:prstGeom prst="rect">
            <a:avLst/>
          </a:prstGeom>
          <a:noFill/>
        </p:spPr>
        <p:txBody>
          <a:bodyPr wrap="square" rtlCol="0">
            <a:spAutoFit/>
          </a:bodyPr>
          <a:lstStyle/>
          <a:p>
            <a:pPr>
              <a:lnSpc>
                <a:spcPct val="250000"/>
              </a:lnSpc>
            </a:pPr>
            <a:r>
              <a:rPr lang="en-US" sz="2400" u="sng">
                <a:latin typeface="Adobe Clean Light" panose="020B0303020404020204" pitchFamily="34" charset="0"/>
              </a:rPr>
              <a:t>Second </a:t>
            </a:r>
            <a:r>
              <a:rPr lang="en-US" sz="2400" u="sng" dirty="0">
                <a:latin typeface="Adobe Clean Light" panose="020B0303020404020204" pitchFamily="34" charset="0"/>
              </a:rPr>
              <a:t>approach</a:t>
            </a:r>
            <a:r>
              <a:rPr lang="en-US" sz="2400">
                <a:latin typeface="Adobe Clean Light" panose="020B0303020404020204" pitchFamily="34" charset="0"/>
              </a:rPr>
              <a:t>:</a:t>
            </a:r>
            <a:endParaRPr lang="en-US" sz="2400" dirty="0">
              <a:latin typeface="Adobe Clean Light" panose="020B0303020404020204" pitchFamily="34" charset="0"/>
            </a:endParaRPr>
          </a:p>
          <a:p>
            <a:pPr marL="342900" indent="-342900">
              <a:lnSpc>
                <a:spcPct val="150000"/>
              </a:lnSpc>
              <a:buFont typeface="Arial" panose="020B0604020202020204" pitchFamily="34" charset="0"/>
              <a:buChar char="•"/>
            </a:pPr>
            <a:r>
              <a:rPr lang="en-US" sz="2000" dirty="0">
                <a:latin typeface="Adobe Clean Light" panose="020B0303020404020204" pitchFamily="34" charset="0"/>
              </a:rPr>
              <a:t>Intuition- shape, scale and k depend on covariates but do not      follow a particular functional form of them.</a:t>
            </a:r>
          </a:p>
          <a:p>
            <a:pPr marL="342900" indent="-342900">
              <a:lnSpc>
                <a:spcPct val="300000"/>
              </a:lnSpc>
              <a:buFont typeface="Arial" panose="020B0604020202020204" pitchFamily="34" charset="0"/>
              <a:buChar char="•"/>
            </a:pPr>
            <a:r>
              <a:rPr lang="en-US" sz="2000" dirty="0">
                <a:latin typeface="Adobe Clean Light" panose="020B0303020404020204" pitchFamily="34" charset="0"/>
              </a:rPr>
              <a:t>Make groups based on covariates.</a:t>
            </a:r>
          </a:p>
          <a:p>
            <a:pPr marL="342900" indent="-342900">
              <a:lnSpc>
                <a:spcPct val="250000"/>
              </a:lnSpc>
              <a:buFont typeface="Arial" panose="020B0604020202020204" pitchFamily="34" charset="0"/>
              <a:buChar char="•"/>
            </a:pPr>
            <a:r>
              <a:rPr lang="en-US" sz="2000" dirty="0">
                <a:latin typeface="Adobe Clean Light" panose="020B0303020404020204" pitchFamily="34" charset="0"/>
              </a:rPr>
              <a:t>Estimate parameters using ML estimation for each group separately. </a:t>
            </a:r>
          </a:p>
          <a:p>
            <a:pPr marL="342900" indent="-342900">
              <a:lnSpc>
                <a:spcPct val="250000"/>
              </a:lnSpc>
              <a:buFont typeface="Arial" panose="020B0604020202020204" pitchFamily="34" charset="0"/>
              <a:buChar char="•"/>
            </a:pPr>
            <a:r>
              <a:rPr lang="en-US" sz="2000" dirty="0">
                <a:latin typeface="Adobe Clean Light" panose="020B0303020404020204" pitchFamily="34" charset="0"/>
              </a:rPr>
              <a:t>Return mode for </a:t>
            </a:r>
            <a:r>
              <a:rPr lang="en-US" sz="2000">
                <a:latin typeface="Adobe Clean Light" panose="020B0303020404020204" pitchFamily="34" charset="0"/>
              </a:rPr>
              <a:t>each group</a:t>
            </a:r>
            <a:r>
              <a:rPr lang="en-US" sz="2000" dirty="0">
                <a:latin typeface="Adobe Clean Light" panose="020B0303020404020204" pitchFamily="34" charset="0"/>
              </a:rPr>
              <a:t>.</a:t>
            </a:r>
          </a:p>
        </p:txBody>
      </p:sp>
      <p:sp>
        <p:nvSpPr>
          <p:cNvPr id="15" name="Slide Number Placeholder 3"/>
          <p:cNvSpPr>
            <a:spLocks noGrp="1"/>
          </p:cNvSpPr>
          <p:nvPr>
            <p:ph type="sldNum" sz="quarter" idx="12"/>
          </p:nvPr>
        </p:nvSpPr>
        <p:spPr>
          <a:xfrm>
            <a:off x="8610600" y="6356350"/>
            <a:ext cx="2743200" cy="365125"/>
          </a:xfrm>
        </p:spPr>
        <p:txBody>
          <a:bodyPr/>
          <a:lstStyle/>
          <a:p>
            <a:pPr algn="ctr"/>
            <a:fld id="{90156F56-D5AE-4C6F-B826-C69D1BC521BB}" type="slidenum">
              <a:rPr lang="en-US" smtClean="0"/>
              <a:pPr algn="ctr"/>
              <a:t>8</a:t>
            </a:fld>
            <a:endParaRPr lang="en-US" dirty="0"/>
          </a:p>
        </p:txBody>
      </p:sp>
      <p:sp>
        <p:nvSpPr>
          <p:cNvPr id="18" name="TextBox 17"/>
          <p:cNvSpPr txBox="1"/>
          <p:nvPr/>
        </p:nvSpPr>
        <p:spPr>
          <a:xfrm>
            <a:off x="8263081" y="2874264"/>
            <a:ext cx="1880403" cy="2308324"/>
          </a:xfrm>
          <a:prstGeom prst="rect">
            <a:avLst/>
          </a:prstGeom>
          <a:noFill/>
        </p:spPr>
        <p:txBody>
          <a:bodyPr wrap="square" rtlCol="0">
            <a:spAutoFit/>
          </a:bodyPr>
          <a:lstStyle/>
          <a:p>
            <a:r>
              <a:rPr lang="en-US" dirty="0">
                <a:latin typeface="Adobe Clean Light" panose="020B0303020404020204" pitchFamily="34" charset="0"/>
              </a:rPr>
              <a:t>Where, </a:t>
            </a: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latin typeface="Adobe Clean Light" panose="020B0303020404020204" pitchFamily="34" charset="0"/>
            </a:endParaRPr>
          </a:p>
          <a:p>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8263081" y="3843760"/>
                <a:ext cx="1517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𝑠𝑐𝑎𝑙𝑒</m:t>
                      </m:r>
                      <m:r>
                        <a:rPr lang="en-US" b="0" i="1" smtClean="0">
                          <a:latin typeface="Cambria Math" panose="02040503050406030204" pitchFamily="18" charset="0"/>
                        </a:rPr>
                        <m:t> | </m:t>
                      </m:r>
                      <m:r>
                        <a:rPr lang="en-US" b="0" i="1" smtClean="0">
                          <a:latin typeface="Cambria Math" panose="02040503050406030204" pitchFamily="18" charset="0"/>
                        </a:rPr>
                        <m:t>𝑍</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8263081" y="3843760"/>
                <a:ext cx="1517684"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363390" y="3507143"/>
                <a:ext cx="1417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𝑠h𝑎𝑝𝑒</m:t>
                      </m:r>
                      <m:r>
                        <a:rPr lang="en-US" b="0" i="1" smtClean="0">
                          <a:latin typeface="Cambria Math" panose="02040503050406030204" pitchFamily="18" charset="0"/>
                        </a:rPr>
                        <m:t> | </m:t>
                      </m:r>
                      <m:r>
                        <a:rPr lang="en-US" b="0" i="1" smtClean="0">
                          <a:latin typeface="Cambria Math" panose="02040503050406030204" pitchFamily="18" charset="0"/>
                        </a:rPr>
                        <m:t>𝑍</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363390" y="3507143"/>
                <a:ext cx="1417375" cy="276999"/>
              </a:xfrm>
              <a:prstGeom prst="rect">
                <a:avLst/>
              </a:prstGeom>
              <a:blipFill>
                <a:blip r:embed="rId5"/>
                <a:stretch>
                  <a:fillRect l="-2155" t="-2174" r="-344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363390" y="4260862"/>
                <a:ext cx="9189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 | </m:t>
                      </m:r>
                      <m:r>
                        <a:rPr lang="en-US" b="0" i="1" smtClean="0">
                          <a:latin typeface="Cambria Math" panose="02040503050406030204" pitchFamily="18" charset="0"/>
                        </a:rPr>
                        <m:t>𝑍</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8363390" y="4260862"/>
                <a:ext cx="918970" cy="276999"/>
              </a:xfrm>
              <a:prstGeom prst="rect">
                <a:avLst/>
              </a:prstGeom>
              <a:blipFill>
                <a:blip r:embed="rId6"/>
                <a:stretch>
                  <a:fillRect l="-3311" t="-2222" r="-529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263081" y="2017992"/>
                <a:ext cx="3348032" cy="574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𝑝</m:t>
                                  </m:r>
                                </m:sub>
                              </m:sSub>
                            </m:e>
                          </m:d>
                          <m:r>
                            <a:rPr lang="en-US" i="1">
                              <a:latin typeface="Cambria Math" panose="02040503050406030204" pitchFamily="18" charset="0"/>
                            </a:rPr>
                            <m:t>𝑍</m:t>
                          </m:r>
                        </m:e>
                      </m:d>
                      <m:r>
                        <a:rPr lang="en-US" i="0">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𝑎</m:t>
                              </m:r>
                            </m:num>
                            <m:den>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𝑎𝑐</m:t>
                                  </m:r>
                                </m:sup>
                              </m:sSup>
                            </m:den>
                          </m:f>
                        </m:num>
                        <m:den>
                          <m:r>
                            <a:rPr lang="en-US" i="1">
                              <a:latin typeface="Cambria Math" panose="02040503050406030204" pitchFamily="18" charset="0"/>
                            </a:rPr>
                            <m:t>𝜏</m:t>
                          </m:r>
                          <m:d>
                            <m:dPr>
                              <m:ctrlPr>
                                <a:rPr lang="en-US" i="1">
                                  <a:latin typeface="Cambria Math" panose="02040503050406030204" pitchFamily="18" charset="0"/>
                                </a:rPr>
                              </m:ctrlPr>
                            </m:dPr>
                            <m:e>
                              <m:r>
                                <a:rPr lang="en-US" i="1">
                                  <a:latin typeface="Cambria Math" panose="02040503050406030204" pitchFamily="18" charset="0"/>
                                </a:rPr>
                                <m:t>𝑐</m:t>
                              </m:r>
                            </m:e>
                          </m:d>
                        </m:den>
                      </m:f>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𝑝</m:t>
                          </m:r>
                        </m:sub>
                        <m:sup>
                          <m:r>
                            <a:rPr lang="en-US" i="1">
                              <a:latin typeface="Cambria Math" panose="02040503050406030204" pitchFamily="18" charset="0"/>
                            </a:rPr>
                            <m:t>𝑎𝑐</m:t>
                          </m:r>
                          <m:r>
                            <a:rPr lang="en-US" i="0">
                              <a:latin typeface="Cambria Math" panose="02040503050406030204" pitchFamily="18" charset="0"/>
                            </a:rPr>
                            <m:t>−1</m:t>
                          </m:r>
                        </m:sup>
                      </m:sSubSup>
                      <m:sSup>
                        <m:sSupPr>
                          <m:ctrlPr>
                            <a:rPr lang="en-US" i="1">
                              <a:latin typeface="Cambria Math" panose="02040503050406030204" pitchFamily="18" charset="0"/>
                            </a:rPr>
                          </m:ctrlPr>
                        </m:sSupPr>
                        <m:e>
                          <m:r>
                            <a:rPr lang="en-US" i="0">
                              <a:latin typeface="Cambria Math" panose="02040503050406030204" pitchFamily="18" charset="0"/>
                            </a:rPr>
                            <m:t>ⅇ</m:t>
                          </m:r>
                        </m:e>
                        <m:sup>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𝑝</m:t>
                                          </m:r>
                                        </m:sub>
                                      </m:sSub>
                                    </m:num>
                                    <m:den>
                                      <m:r>
                                        <a:rPr lang="en-US" i="1">
                                          <a:latin typeface="Cambria Math" panose="02040503050406030204" pitchFamily="18" charset="0"/>
                                        </a:rPr>
                                        <m:t>𝑏</m:t>
                                      </m:r>
                                    </m:den>
                                  </m:f>
                                </m:e>
                              </m:d>
                            </m:e>
                            <m:sup>
                              <m:r>
                                <a:rPr lang="en-US" i="1">
                                  <a:latin typeface="Cambria Math" panose="02040503050406030204" pitchFamily="18" charset="0"/>
                                </a:rPr>
                                <m:t>𝑎</m:t>
                              </m:r>
                            </m:sup>
                          </m:sSup>
                        </m:sup>
                      </m:sSup>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263081" y="2017992"/>
                <a:ext cx="3348032" cy="574709"/>
              </a:xfrm>
              <a:prstGeom prst="rect">
                <a:avLst/>
              </a:prstGeom>
              <a:blipFill>
                <a:blip r:embed="rId7"/>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2203529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9</a:t>
            </a:fld>
            <a:endParaRPr lang="en-US" dirty="0"/>
          </a:p>
        </p:txBody>
      </p:sp>
      <p:pic>
        <p:nvPicPr>
          <p:cNvPr id="6" name="Picture 5"/>
          <p:cNvPicPr>
            <a:picLocks noChangeAspect="1"/>
          </p:cNvPicPr>
          <p:nvPr/>
        </p:nvPicPr>
        <p:blipFill>
          <a:blip r:embed="rId3"/>
          <a:stretch>
            <a:fillRect/>
          </a:stretch>
        </p:blipFill>
        <p:spPr>
          <a:xfrm>
            <a:off x="-11575" y="0"/>
            <a:ext cx="12233275" cy="877232"/>
          </a:xfrm>
          <a:prstGeom prst="rect">
            <a:avLst/>
          </a:prstGeom>
        </p:spPr>
      </p:pic>
      <p:sp>
        <p:nvSpPr>
          <p:cNvPr id="9" name="Title 1"/>
          <p:cNvSpPr txBox="1">
            <a:spLocks/>
          </p:cNvSpPr>
          <p:nvPr/>
        </p:nvSpPr>
        <p:spPr>
          <a:xfrm>
            <a:off x="306309" y="287508"/>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p:txBody>
      </p:sp>
      <p:sp>
        <p:nvSpPr>
          <p:cNvPr id="10" name="Slide Number Placeholder 3"/>
          <p:cNvSpPr txBox="1">
            <a:spLocks/>
          </p:cNvSpPr>
          <p:nvPr/>
        </p:nvSpPr>
        <p:spPr>
          <a:xfrm>
            <a:off x="5588134" y="6477000"/>
            <a:ext cx="1015735" cy="168274"/>
          </a:xfrm>
          <a:prstGeom prst="rect">
            <a:avLst/>
          </a:prstGeom>
        </p:spPr>
        <p:txBody>
          <a:bodyPr vert="horz" lIns="108829" tIns="54414" rIns="108829" bIns="54414"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0156F56-D5AE-4C6F-B826-C69D1BC521BB}" type="slidenum">
              <a:rPr lang="en-US"/>
              <a:pPr algn="ctr"/>
              <a:t>9</a:t>
            </a:fld>
            <a:endParaRPr lang="en-US" dirty="0"/>
          </a:p>
        </p:txBody>
      </p:sp>
      <p:sp>
        <p:nvSpPr>
          <p:cNvPr id="7" name="Title 1"/>
          <p:cNvSpPr txBox="1">
            <a:spLocks/>
          </p:cNvSpPr>
          <p:nvPr/>
        </p:nvSpPr>
        <p:spPr>
          <a:xfrm>
            <a:off x="315370" y="131912"/>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a:p>
            <a:endParaRPr lang="en-US" dirty="0">
              <a:solidFill>
                <a:schemeClr val="bg1"/>
              </a:solidFill>
            </a:endParaRPr>
          </a:p>
        </p:txBody>
      </p:sp>
      <p:sp>
        <p:nvSpPr>
          <p:cNvPr id="14" name="AutoShape 26" descr="{\frac  {p/a^{d}}{\Gamma (d/p)}}x^{{d-1}}e^{{-(x/a)^{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
          <p:cNvSpPr txBox="1">
            <a:spLocks/>
          </p:cNvSpPr>
          <p:nvPr/>
        </p:nvSpPr>
        <p:spPr>
          <a:xfrm>
            <a:off x="457379" y="118056"/>
            <a:ext cx="11579384" cy="593725"/>
          </a:xfrm>
          <a:prstGeom prst="rect">
            <a:avLst/>
          </a:prstGeom>
        </p:spPr>
        <p:txBody>
          <a:bodyPr vert="horz" lIns="108829" tIns="54414" rIns="108829" bIns="54414" rtlCol="0" anchor="ctr">
            <a:noAutofit/>
          </a:bodyPr>
          <a:lst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a:lstStyle>
          <a:p>
            <a:endParaRPr lang="en-US" dirty="0">
              <a:solidFill>
                <a:schemeClr val="bg1"/>
              </a:solidFill>
            </a:endParaRPr>
          </a:p>
          <a:p>
            <a:r>
              <a:rPr lang="en-US" dirty="0">
                <a:solidFill>
                  <a:schemeClr val="bg1"/>
                </a:solidFill>
              </a:rPr>
              <a:t>Evaluation</a:t>
            </a:r>
          </a:p>
          <a:p>
            <a:endParaRPr lang="en-US"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02439540"/>
              </p:ext>
            </p:extLst>
          </p:nvPr>
        </p:nvGraphicFramePr>
        <p:xfrm>
          <a:off x="562062" y="2100402"/>
          <a:ext cx="11023134" cy="3442319"/>
        </p:xfrm>
        <a:graphic>
          <a:graphicData uri="http://schemas.openxmlformats.org/drawingml/2006/table">
            <a:tbl>
              <a:tblPr firstRow="1" bandRow="1">
                <a:tableStyleId>{5C22544A-7EE6-4342-B048-85BDC9FD1C3A}</a:tableStyleId>
              </a:tblPr>
              <a:tblGrid>
                <a:gridCol w="5511567">
                  <a:extLst>
                    <a:ext uri="{9D8B030D-6E8A-4147-A177-3AD203B41FA5}">
                      <a16:colId xmlns:a16="http://schemas.microsoft.com/office/drawing/2014/main" val="2708796894"/>
                    </a:ext>
                  </a:extLst>
                </a:gridCol>
                <a:gridCol w="5511567">
                  <a:extLst>
                    <a:ext uri="{9D8B030D-6E8A-4147-A177-3AD203B41FA5}">
                      <a16:colId xmlns:a16="http://schemas.microsoft.com/office/drawing/2014/main" val="276053342"/>
                    </a:ext>
                  </a:extLst>
                </a:gridCol>
              </a:tblGrid>
              <a:tr h="492549">
                <a:tc>
                  <a:txBody>
                    <a:bodyPr/>
                    <a:lstStyle/>
                    <a:p>
                      <a:pPr algn="ctr"/>
                      <a:r>
                        <a:rPr lang="en-US">
                          <a:solidFill>
                            <a:schemeClr val="bg1"/>
                          </a:solidFill>
                          <a:latin typeface="Adobe Clean Light" panose="020B0303020404020204" pitchFamily="34" charset="0"/>
                        </a:rPr>
                        <a:t>Covariates(Z)</a:t>
                      </a:r>
                      <a:endParaRPr lang="en-US" dirty="0">
                        <a:solidFill>
                          <a:schemeClr val="bg1"/>
                        </a:solidFill>
                        <a:latin typeface="Adobe Clean Light" panose="020B0303020404020204" pitchFamily="34" charset="0"/>
                      </a:endParaRPr>
                    </a:p>
                  </a:txBody>
                  <a:tcPr/>
                </a:tc>
                <a:tc>
                  <a:txBody>
                    <a:bodyPr/>
                    <a:lstStyle/>
                    <a:p>
                      <a:pPr algn="ctr"/>
                      <a:r>
                        <a:rPr lang="en-US">
                          <a:solidFill>
                            <a:schemeClr val="bg1"/>
                          </a:solidFill>
                          <a:latin typeface="Adobe Clean Light" panose="020B0303020404020204" pitchFamily="34" charset="0"/>
                        </a:rPr>
                        <a:t>Accuracy for a 1 second window </a:t>
                      </a:r>
                      <a:endParaRPr lang="en-US" dirty="0">
                        <a:solidFill>
                          <a:schemeClr val="bg1"/>
                        </a:solidFill>
                        <a:latin typeface="Adobe Clean Light" panose="020B0303020404020204" pitchFamily="34" charset="0"/>
                      </a:endParaRPr>
                    </a:p>
                  </a:txBody>
                  <a:tcPr/>
                </a:tc>
                <a:extLst>
                  <a:ext uri="{0D108BD9-81ED-4DB2-BD59-A6C34878D82A}">
                    <a16:rowId xmlns:a16="http://schemas.microsoft.com/office/drawing/2014/main" val="668278355"/>
                  </a:ext>
                </a:extLst>
              </a:tr>
              <a:tr h="492549">
                <a:tc>
                  <a:txBody>
                    <a:bodyPr/>
                    <a:lstStyle/>
                    <a:p>
                      <a:r>
                        <a:rPr lang="en-US" dirty="0">
                          <a:solidFill>
                            <a:schemeClr val="dk1"/>
                          </a:solidFill>
                          <a:latin typeface="Adobe Clean Light" panose="020B0303020404020204" pitchFamily="34" charset="0"/>
                        </a:rPr>
                        <a:t>None</a:t>
                      </a:r>
                    </a:p>
                  </a:txBody>
                  <a:tcPr/>
                </a:tc>
                <a:tc>
                  <a:txBody>
                    <a:bodyPr/>
                    <a:lstStyle/>
                    <a:p>
                      <a:pPr algn="ctr"/>
                      <a:r>
                        <a:rPr lang="en-US" dirty="0">
                          <a:solidFill>
                            <a:schemeClr val="dk1"/>
                          </a:solidFill>
                          <a:latin typeface="Adobe Clean Light" panose="020B0303020404020204" pitchFamily="34" charset="0"/>
                        </a:rPr>
                        <a:t>4.72%</a:t>
                      </a:r>
                    </a:p>
                  </a:txBody>
                  <a:tcPr/>
                </a:tc>
                <a:extLst>
                  <a:ext uri="{0D108BD9-81ED-4DB2-BD59-A6C34878D82A}">
                    <a16:rowId xmlns:a16="http://schemas.microsoft.com/office/drawing/2014/main" val="1842420356"/>
                  </a:ext>
                </a:extLst>
              </a:tr>
              <a:tr h="492549">
                <a:tc>
                  <a:txBody>
                    <a:bodyPr/>
                    <a:lstStyle/>
                    <a:p>
                      <a:r>
                        <a:rPr lang="en-US" dirty="0">
                          <a:solidFill>
                            <a:schemeClr val="dk1"/>
                          </a:solidFill>
                          <a:latin typeface="Adobe Clean Light" panose="020B0303020404020204" pitchFamily="34" charset="0"/>
                        </a:rPr>
                        <a:t>Total duration</a:t>
                      </a:r>
                    </a:p>
                  </a:txBody>
                  <a:tcPr/>
                </a:tc>
                <a:tc>
                  <a:txBody>
                    <a:bodyPr/>
                    <a:lstStyle/>
                    <a:p>
                      <a:pPr algn="ctr"/>
                      <a:r>
                        <a:rPr lang="en-US" dirty="0">
                          <a:solidFill>
                            <a:schemeClr val="dk1"/>
                          </a:solidFill>
                          <a:latin typeface="Adobe Clean Light" panose="020B0303020404020204" pitchFamily="34" charset="0"/>
                        </a:rPr>
                        <a:t>12.46%</a:t>
                      </a:r>
                    </a:p>
                  </a:txBody>
                  <a:tcPr/>
                </a:tc>
                <a:extLst>
                  <a:ext uri="{0D108BD9-81ED-4DB2-BD59-A6C34878D82A}">
                    <a16:rowId xmlns:a16="http://schemas.microsoft.com/office/drawing/2014/main" val="2754716780"/>
                  </a:ext>
                </a:extLst>
              </a:tr>
              <a:tr h="492549">
                <a:tc>
                  <a:txBody>
                    <a:bodyPr/>
                    <a:lstStyle/>
                    <a:p>
                      <a:r>
                        <a:rPr lang="en-US" dirty="0">
                          <a:solidFill>
                            <a:schemeClr val="dk1"/>
                          </a:solidFill>
                          <a:latin typeface="Adobe Clean Light" panose="020B0303020404020204" pitchFamily="34" charset="0"/>
                        </a:rPr>
                        <a:t>No. of states(chosen, rendered)</a:t>
                      </a:r>
                    </a:p>
                  </a:txBody>
                  <a:tcPr/>
                </a:tc>
                <a:tc>
                  <a:txBody>
                    <a:bodyPr/>
                    <a:lstStyle/>
                    <a:p>
                      <a:pPr algn="ctr"/>
                      <a:r>
                        <a:rPr lang="en-US" dirty="0">
                          <a:solidFill>
                            <a:schemeClr val="dk1"/>
                          </a:solidFill>
                          <a:latin typeface="Adobe Clean Light" panose="020B0303020404020204" pitchFamily="34" charset="0"/>
                        </a:rPr>
                        <a:t>5.38%</a:t>
                      </a:r>
                    </a:p>
                  </a:txBody>
                  <a:tcPr/>
                </a:tc>
                <a:extLst>
                  <a:ext uri="{0D108BD9-81ED-4DB2-BD59-A6C34878D82A}">
                    <a16:rowId xmlns:a16="http://schemas.microsoft.com/office/drawing/2014/main" val="3921674109"/>
                  </a:ext>
                </a:extLst>
              </a:tr>
              <a:tr h="492549">
                <a:tc>
                  <a:txBody>
                    <a:bodyPr/>
                    <a:lstStyle/>
                    <a:p>
                      <a:r>
                        <a:rPr lang="en-US" dirty="0">
                          <a:solidFill>
                            <a:schemeClr val="dk1"/>
                          </a:solidFill>
                          <a:latin typeface="Adobe Clean Light" panose="020B0303020404020204" pitchFamily="34" charset="0"/>
                        </a:rPr>
                        <a:t>Total</a:t>
                      </a:r>
                      <a:r>
                        <a:rPr lang="en-US" baseline="0" dirty="0">
                          <a:solidFill>
                            <a:schemeClr val="dk1"/>
                          </a:solidFill>
                          <a:latin typeface="Adobe Clean Light" panose="020B0303020404020204" pitchFamily="34" charset="0"/>
                        </a:rPr>
                        <a:t> duration, no. of states</a:t>
                      </a:r>
                      <a:endParaRPr lang="en-US" dirty="0">
                        <a:solidFill>
                          <a:schemeClr val="dk1"/>
                        </a:solidFill>
                        <a:latin typeface="Adobe Clean Light" panose="020B0303020404020204" pitchFamily="34" charset="0"/>
                      </a:endParaRPr>
                    </a:p>
                  </a:txBody>
                  <a:tcPr/>
                </a:tc>
                <a:tc>
                  <a:txBody>
                    <a:bodyPr/>
                    <a:lstStyle/>
                    <a:p>
                      <a:pPr algn="ctr"/>
                      <a:r>
                        <a:rPr lang="en-US" dirty="0">
                          <a:solidFill>
                            <a:schemeClr val="dk1"/>
                          </a:solidFill>
                          <a:latin typeface="Adobe Clean Light" panose="020B0303020404020204" pitchFamily="34" charset="0"/>
                        </a:rPr>
                        <a:t>11.57%</a:t>
                      </a:r>
                    </a:p>
                  </a:txBody>
                  <a:tcPr/>
                </a:tc>
                <a:extLst>
                  <a:ext uri="{0D108BD9-81ED-4DB2-BD59-A6C34878D82A}">
                    <a16:rowId xmlns:a16="http://schemas.microsoft.com/office/drawing/2014/main" val="1115510275"/>
                  </a:ext>
                </a:extLst>
              </a:tr>
              <a:tr h="487025">
                <a:tc>
                  <a:txBody>
                    <a:bodyPr/>
                    <a:lstStyle/>
                    <a:p>
                      <a:r>
                        <a:rPr lang="en-US" dirty="0">
                          <a:solidFill>
                            <a:schemeClr val="dk1"/>
                          </a:solidFill>
                          <a:latin typeface="Adobe Clean Light" panose="020B0303020404020204" pitchFamily="34" charset="0"/>
                        </a:rPr>
                        <a:t>Total duration, no. of times chosen,</a:t>
                      </a:r>
                      <a:r>
                        <a:rPr lang="en-US" baseline="0" dirty="0">
                          <a:solidFill>
                            <a:schemeClr val="dk1"/>
                          </a:solidFill>
                          <a:latin typeface="Adobe Clean Light" panose="020B0303020404020204" pitchFamily="34" charset="0"/>
                        </a:rPr>
                        <a:t> no. of times rendered</a:t>
                      </a:r>
                      <a:endParaRPr lang="en-US" dirty="0">
                        <a:solidFill>
                          <a:schemeClr val="dk1"/>
                        </a:solidFill>
                        <a:latin typeface="Adobe Clean Light" panose="020B0303020404020204" pitchFamily="34" charset="0"/>
                      </a:endParaRPr>
                    </a:p>
                  </a:txBody>
                  <a:tcPr/>
                </a:tc>
                <a:tc>
                  <a:txBody>
                    <a:bodyPr/>
                    <a:lstStyle/>
                    <a:p>
                      <a:pPr algn="ctr"/>
                      <a:r>
                        <a:rPr lang="en-US" dirty="0">
                          <a:solidFill>
                            <a:schemeClr val="dk1"/>
                          </a:solidFill>
                          <a:latin typeface="Adobe Clean Light" panose="020B0303020404020204" pitchFamily="34" charset="0"/>
                        </a:rPr>
                        <a:t>8.37%</a:t>
                      </a:r>
                    </a:p>
                  </a:txBody>
                  <a:tcPr/>
                </a:tc>
                <a:extLst>
                  <a:ext uri="{0D108BD9-81ED-4DB2-BD59-A6C34878D82A}">
                    <a16:rowId xmlns:a16="http://schemas.microsoft.com/office/drawing/2014/main" val="799273548"/>
                  </a:ext>
                </a:extLst>
              </a:tr>
              <a:tr h="492549">
                <a:tc>
                  <a:txBody>
                    <a:bodyPr/>
                    <a:lstStyle/>
                    <a:p>
                      <a:r>
                        <a:rPr lang="en-US" dirty="0">
                          <a:solidFill>
                            <a:schemeClr val="dk1"/>
                          </a:solidFill>
                          <a:latin typeface="Adobe Clean Light" panose="020B0303020404020204" pitchFamily="34" charset="0"/>
                        </a:rPr>
                        <a:t>T1, T2</a:t>
                      </a:r>
                    </a:p>
                  </a:txBody>
                  <a:tcPr/>
                </a:tc>
                <a:tc>
                  <a:txBody>
                    <a:bodyPr/>
                    <a:lstStyle/>
                    <a:p>
                      <a:pPr algn="ctr"/>
                      <a:r>
                        <a:rPr lang="en-US" dirty="0">
                          <a:solidFill>
                            <a:schemeClr val="dk1"/>
                          </a:solidFill>
                          <a:latin typeface="Adobe Clean Light" panose="020B0303020404020204" pitchFamily="34" charset="0"/>
                        </a:rPr>
                        <a:t>13.7%</a:t>
                      </a:r>
                    </a:p>
                  </a:txBody>
                  <a:tcPr/>
                </a:tc>
                <a:extLst>
                  <a:ext uri="{0D108BD9-81ED-4DB2-BD59-A6C34878D82A}">
                    <a16:rowId xmlns:a16="http://schemas.microsoft.com/office/drawing/2014/main" val="3169796122"/>
                  </a:ext>
                </a:extLst>
              </a:tr>
            </a:tbl>
          </a:graphicData>
        </a:graphic>
      </p:graphicFrame>
      <p:sp>
        <p:nvSpPr>
          <p:cNvPr id="3" name="TextBox 2"/>
          <p:cNvSpPr txBox="1"/>
          <p:nvPr/>
        </p:nvSpPr>
        <p:spPr>
          <a:xfrm>
            <a:off x="562062" y="1267641"/>
            <a:ext cx="3286924" cy="523220"/>
          </a:xfrm>
          <a:prstGeom prst="rect">
            <a:avLst/>
          </a:prstGeom>
          <a:noFill/>
        </p:spPr>
        <p:txBody>
          <a:bodyPr wrap="square" rtlCol="0">
            <a:spAutoFit/>
          </a:bodyPr>
          <a:lstStyle/>
          <a:p>
            <a:r>
              <a:rPr lang="en-US" sz="2800" dirty="0">
                <a:latin typeface="Adobe Clean Light" panose="020B0303020404020204" pitchFamily="34" charset="0"/>
              </a:rPr>
              <a:t>Second approach : </a:t>
            </a:r>
          </a:p>
        </p:txBody>
      </p:sp>
      <p:sp>
        <p:nvSpPr>
          <p:cNvPr id="5" name="Rounded Rectangle 4"/>
          <p:cNvSpPr/>
          <p:nvPr/>
        </p:nvSpPr>
        <p:spPr>
          <a:xfrm>
            <a:off x="562062" y="5029200"/>
            <a:ext cx="11023134" cy="51352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90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3459</TotalTime>
  <Words>2035</Words>
  <Application>Microsoft Macintosh PowerPoint</Application>
  <PresentationFormat>Widescreen</PresentationFormat>
  <Paragraphs>510</Paragraphs>
  <Slides>36</Slides>
  <Notes>36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ＭＳ Ｐゴシック</vt:lpstr>
      <vt:lpstr>Adobe Clean Light</vt:lpstr>
      <vt:lpstr>Adobe Clean Light</vt:lpstr>
      <vt:lpstr>Arial</vt:lpstr>
      <vt:lpstr>Bell MT</vt:lpstr>
      <vt:lpstr>Calibri</vt:lpstr>
      <vt:lpstr>Calibri Light</vt:lpstr>
      <vt:lpstr>Cambria Math</vt:lpstr>
      <vt:lpstr>Eras Bold ITC</vt:lpstr>
      <vt:lpstr>Rockwell Extra Bold</vt:lpstr>
      <vt:lpstr>Times New Roman</vt:lpstr>
      <vt:lpstr>Wingdings</vt:lpstr>
      <vt:lpstr>Office Theme</vt:lpstr>
      <vt:lpstr>archer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for Enterprise</dc:title>
  <dc:creator>Sai Varun Reddy Maram</dc:creator>
  <cp:lastModifiedBy>Kumar Ayush</cp:lastModifiedBy>
  <cp:revision>146</cp:revision>
  <dcterms:created xsi:type="dcterms:W3CDTF">2016-07-10T14:21:57Z</dcterms:created>
  <dcterms:modified xsi:type="dcterms:W3CDTF">2018-11-28T14:43:15Z</dcterms:modified>
</cp:coreProperties>
</file>